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4" r:id="rId4"/>
    <p:sldMasterId id="2147483725" r:id="rId5"/>
    <p:sldMasterId id="214748372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Anton"/>
      <p:regular r:id="rId67"/>
    </p:embeddedFont>
    <p:embeddedFont>
      <p:font typeface="Helvetica Neue"/>
      <p:regular r:id="rId68"/>
      <p:bold r:id="rId69"/>
      <p:italic r:id="rId70"/>
      <p:boldItalic r:id="rId71"/>
    </p:embeddedFont>
    <p:embeddedFont>
      <p:font typeface="Helvetica Neue Light"/>
      <p:regular r:id="rId72"/>
      <p:bold r:id="rId73"/>
      <p:italic r:id="rId74"/>
      <p:boldItalic r:id="rId75"/>
    </p:embeddedFont>
    <p:embeddedFont>
      <p:font typeface="DM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HelveticaNeueLight-bold.fntdata"/><Relationship Id="rId72" Type="http://schemas.openxmlformats.org/officeDocument/2006/relationships/font" Target="fonts/HelveticaNeueLight-regular.fntdata"/><Relationship Id="rId31" Type="http://schemas.openxmlformats.org/officeDocument/2006/relationships/slide" Target="slides/slide24.xml"/><Relationship Id="rId75" Type="http://schemas.openxmlformats.org/officeDocument/2006/relationships/font" Target="fonts/HelveticaNeueLight-boldItalic.fntdata"/><Relationship Id="rId30" Type="http://schemas.openxmlformats.org/officeDocument/2006/relationships/slide" Target="slides/slide23.xml"/><Relationship Id="rId74" Type="http://schemas.openxmlformats.org/officeDocument/2006/relationships/font" Target="fonts/HelveticaNeueLight-italic.fntdata"/><Relationship Id="rId33" Type="http://schemas.openxmlformats.org/officeDocument/2006/relationships/slide" Target="slides/slide26.xml"/><Relationship Id="rId77" Type="http://schemas.openxmlformats.org/officeDocument/2006/relationships/font" Target="fonts/DMSans-bold.fntdata"/><Relationship Id="rId32" Type="http://schemas.openxmlformats.org/officeDocument/2006/relationships/slide" Target="slides/slide25.xml"/><Relationship Id="rId76" Type="http://schemas.openxmlformats.org/officeDocument/2006/relationships/font" Target="fonts/DMSans-regular.fntdata"/><Relationship Id="rId35" Type="http://schemas.openxmlformats.org/officeDocument/2006/relationships/slide" Target="slides/slide28.xml"/><Relationship Id="rId79" Type="http://schemas.openxmlformats.org/officeDocument/2006/relationships/font" Target="fonts/DMSans-boldItalic.fntdata"/><Relationship Id="rId34" Type="http://schemas.openxmlformats.org/officeDocument/2006/relationships/slide" Target="slides/slide27.xml"/><Relationship Id="rId78" Type="http://schemas.openxmlformats.org/officeDocument/2006/relationships/font" Target="fonts/DMSans-italic.fntdata"/><Relationship Id="rId71" Type="http://schemas.openxmlformats.org/officeDocument/2006/relationships/font" Target="fonts/HelveticaNeue-boldItalic.fntdata"/><Relationship Id="rId70" Type="http://schemas.openxmlformats.org/officeDocument/2006/relationships/font" Target="fonts/HelveticaNeue-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HelveticaNeue-regular.fntdata"/><Relationship Id="rId23" Type="http://schemas.openxmlformats.org/officeDocument/2006/relationships/slide" Target="slides/slide16.xml"/><Relationship Id="rId67" Type="http://schemas.openxmlformats.org/officeDocument/2006/relationships/font" Target="fonts/Anton-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HelveticaNeue-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0b44b0da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0b44b0d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67f357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267f3579e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67f3579e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267f3579e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27da238b6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27da238b60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Al mencionar una configuración por defecto, menciona que sí se puede configurar para que sólo atienda clientes específicos por seguridad, pero no será nuestro caso de momento.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7da238b6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27da238b60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El servidor, a diferencia de nuestros programas convencionales, queda </a:t>
            </a:r>
            <a:r>
              <a:rPr b="1" lang="es">
                <a:solidFill>
                  <a:schemeClr val="dk1"/>
                </a:solidFill>
                <a:latin typeface="DM Sans"/>
                <a:ea typeface="DM Sans"/>
                <a:cs typeface="DM Sans"/>
                <a:sym typeface="DM Sans"/>
              </a:rPr>
              <a:t>escuchando, </a:t>
            </a:r>
            <a:r>
              <a:rPr lang="es">
                <a:solidFill>
                  <a:schemeClr val="dk1"/>
                </a:solidFill>
                <a:latin typeface="DM Sans"/>
                <a:ea typeface="DM Sans"/>
                <a:cs typeface="DM Sans"/>
                <a:sym typeface="DM Sans"/>
              </a:rPr>
              <a:t>eso significa que se mantendrá activo a cualquier evento que implique una petición de cualquier lado. El servidor sólo puede detenerse si ocurre un error que no pueda controlar, o si llamamos a alguna instrucción que lo finalice.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7da238b6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27da238b6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Cuando comenzamos a explicar el protocolo a los estudiantes, es normal que alguno de éstos tenga problemas para entender cómo funciona todo el intercambio de información, muchos vienen de cursos de frontend, entonces hay que hacer esta aclaración, para que sepan </a:t>
            </a:r>
            <a:r>
              <a:rPr b="1" lang="es">
                <a:solidFill>
                  <a:schemeClr val="dk1"/>
                </a:solidFill>
                <a:latin typeface="DM Sans"/>
                <a:ea typeface="DM Sans"/>
                <a:cs typeface="DM Sans"/>
                <a:sym typeface="DM Sans"/>
              </a:rPr>
              <a:t>de qué lado están jugando, </a:t>
            </a:r>
            <a:r>
              <a:rPr lang="es">
                <a:solidFill>
                  <a:schemeClr val="dk1"/>
                </a:solidFill>
                <a:latin typeface="DM Sans"/>
                <a:ea typeface="DM Sans"/>
                <a:cs typeface="DM Sans"/>
                <a:sym typeface="DM Sans"/>
              </a:rPr>
              <a:t>ya les explicamos backend, pero no lo han aterrizado de manera técnica, esta clase es el punto perfecto para que tengan bien delimitado esto, pues de otra forma no terminarán de entender cuál es su propósito en este curso.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241c9a71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3241c9a71d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NOTA: Cuando comenzamos a explicar el protocolo a los estudiantes, es normal que alguno de éstos tenga problemas para entender cómo funciona todo el intercambio de información, muchos vienen de cursos de frontend, entonces hay que hacer esta aclaración, para que sepan </a:t>
            </a:r>
            <a:r>
              <a:rPr b="1" lang="es">
                <a:solidFill>
                  <a:schemeClr val="dk1"/>
                </a:solidFill>
                <a:latin typeface="DM Sans"/>
                <a:ea typeface="DM Sans"/>
                <a:cs typeface="DM Sans"/>
                <a:sym typeface="DM Sans"/>
              </a:rPr>
              <a:t>de qué lado están jugando, </a:t>
            </a:r>
            <a:r>
              <a:rPr lang="es">
                <a:solidFill>
                  <a:schemeClr val="dk1"/>
                </a:solidFill>
                <a:latin typeface="DM Sans"/>
                <a:ea typeface="DM Sans"/>
                <a:cs typeface="DM Sans"/>
                <a:sym typeface="DM Sans"/>
              </a:rPr>
              <a:t>ya les explicamos backend, pero no lo han aterrizado de manera técnica, esta clase es el punto perfecto para que tengan bien delimitado esto, pues de otra forma no terminarán de entender cuál es su propósito en este curso.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7da238b6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127da238b60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267f3579e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1267f3579e2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Es un buen punto para aclarar por qué aquí sí estamos haciendo instalación global, a pesar de que habíamos mencionado su peligro anteriormente.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lang="es">
                <a:solidFill>
                  <a:schemeClr val="dk1"/>
                </a:solidFill>
                <a:latin typeface="DM Sans"/>
                <a:ea typeface="DM Sans"/>
                <a:cs typeface="DM Sans"/>
                <a:sym typeface="DM Sans"/>
              </a:rPr>
              <a:t>Es posible que algunos estudiantes tengan problema corriendo instalaciones globales desde visual studio code, o puede que tengan problemas al correr nodemon por primera vez. Corroborar con los estudiantes si lo están corriendo desde powershell. En caso de que les salga el error “la ejecución de scripts está deshabilitada en el sistema”, deberán abrir una consola de powershell y correr el comando: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i="1" lang="es" sz="1300">
                <a:solidFill>
                  <a:srgbClr val="212121"/>
                </a:solidFill>
                <a:highlight>
                  <a:srgbClr val="FFFFFF"/>
                </a:highlight>
              </a:rPr>
              <a:t>Set-ExecutionPolicy Unrestricted</a:t>
            </a:r>
            <a:endParaRPr b="1" i="1" sz="1300">
              <a:solidFill>
                <a:srgbClr val="212121"/>
              </a:solidFill>
              <a:highlight>
                <a:srgbClr val="FFFFFF"/>
              </a:highlight>
            </a:endParaRPr>
          </a:p>
          <a:p>
            <a:pPr indent="0" lvl="0" marL="0" rtl="0" algn="l">
              <a:lnSpc>
                <a:spcPct val="100000"/>
              </a:lnSpc>
              <a:spcBef>
                <a:spcPts val="0"/>
              </a:spcBef>
              <a:spcAft>
                <a:spcPts val="0"/>
              </a:spcAft>
              <a:buNone/>
            </a:pPr>
            <a:r>
              <a:t/>
            </a:r>
            <a:endParaRPr b="1" i="1" sz="1300">
              <a:solidFill>
                <a:srgbClr val="212121"/>
              </a:solidFill>
              <a:highlight>
                <a:srgbClr val="FFFFFF"/>
              </a:highlight>
            </a:endParaRPr>
          </a:p>
          <a:p>
            <a:pPr indent="0" lvl="0" marL="0" rtl="0" algn="l">
              <a:lnSpc>
                <a:spcPct val="100000"/>
              </a:lnSpc>
              <a:spcBef>
                <a:spcPts val="0"/>
              </a:spcBef>
              <a:spcAft>
                <a:spcPts val="0"/>
              </a:spcAft>
              <a:buNone/>
            </a:pPr>
            <a:r>
              <a:rPr lang="es">
                <a:solidFill>
                  <a:srgbClr val="212121"/>
                </a:solidFill>
                <a:highlight>
                  <a:srgbClr val="FFFFFF"/>
                </a:highlight>
              </a:rPr>
              <a:t>Corroborar con los estudiantes si esto les solucionó el problema, en caso contrario, habrá que revisar el problema de manera más interna (aquí de puedes apoyar de tus compañeros tutores para que atiendan al alumno por privado)</a:t>
            </a:r>
            <a:endParaRPr>
              <a:solidFill>
                <a:srgbClr val="21212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27da238b6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27da238b60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Procura no utilizar mucho tiempo en este ejemplo, la implementación que realmente nos interesa es la de Expressjs. Este módulo no lo volverán a utilizar en el resto de su curso. Lo único en lo que se recomienda profundizar a lo largo de este ejemplo, es recalcar cómo el servidor se queda escuchando por peticiones y que no finaliza abruptamente.</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397bf131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397bf131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97bf1312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97bf1312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7da238b6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127da238b60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7da238b6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127da238b60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Sabemos que la comunidad de desarrolladores está dividida en definir a Express js como una librería o como un framework minimalista, aquí se menciona como un framework, pero se recomienda indicar que “cualquier enfoque de estos dos está bien”.</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7da238b6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127da238b60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7da238b60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127da238b60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todos estos pasos son para llevar de la mano al estudiante, si puedes explicar los tres pasos sin necesidad de tener que pasar por las diapositivas, te ayudas ahorrándote un poco más de tiempo, para así concentrarte en los desafíos de express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7da238b6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127da238b60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27da238b60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27da238b60_0_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latin typeface="DM Sans"/>
                <a:ea typeface="DM Sans"/>
                <a:cs typeface="DM Sans"/>
                <a:sym typeface="DM Sans"/>
              </a:rPr>
              <a:t>Hacer mención muy clara sobre colocar el </a:t>
            </a:r>
            <a:r>
              <a:rPr b="1" lang="es">
                <a:latin typeface="DM Sans"/>
                <a:ea typeface="DM Sans"/>
                <a:cs typeface="DM Sans"/>
                <a:sym typeface="DM Sans"/>
              </a:rPr>
              <a:t>type</a:t>
            </a:r>
            <a:r>
              <a:rPr lang="es">
                <a:latin typeface="DM Sans"/>
                <a:ea typeface="DM Sans"/>
                <a:cs typeface="DM Sans"/>
                <a:sym typeface="DM Sans"/>
              </a:rPr>
              <a:t>:</a:t>
            </a:r>
            <a:r>
              <a:rPr b="1" lang="es">
                <a:latin typeface="DM Sans"/>
                <a:ea typeface="DM Sans"/>
                <a:cs typeface="DM Sans"/>
                <a:sym typeface="DM Sans"/>
              </a:rPr>
              <a:t>module</a:t>
            </a:r>
            <a:r>
              <a:rPr lang="es">
                <a:latin typeface="DM Sans"/>
                <a:ea typeface="DM Sans"/>
                <a:cs typeface="DM Sans"/>
                <a:sym typeface="DM Sans"/>
              </a:rPr>
              <a:t> al momento de querer utilizar import basado en module.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27da238b60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127da238b60_0_4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397bf1312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397bf1312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97bf1312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397bf1312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67f3579e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1267f3579e2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67f3579e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267f3579e2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67f3579e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1267f3579e2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27da238b60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127da238b60_0_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267f3579e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1267f3579e2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267f3579e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1267f3579e2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obviamos req.path y req.method</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27da238b60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27da238b60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3241c9a71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3241c9a71d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7da238b60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27da238b60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7da238b60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27da238b60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b8ecd9da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11b8ecd9da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97bf1312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397bf1312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97bf1312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397bf1312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b8ecd9da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11b8ecd9da7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1b8ecd9da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11b8ecd9da7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1b8ecd9da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11b8ecd9da7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97bf1312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397bf1312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b8ecd9d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1b8ecd9d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b8ecd9da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11b8ecd9da7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397bf1312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397bf1312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b8ecd9da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1b8ecd9da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1b8ecd9da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11b8ecd9da7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1b8ecd9da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11b8ecd9da7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3241c9a71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13241c9a71d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1b8ecd9da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11b8ecd9da7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b8ecd9da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11b8ecd9da7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Recomiendo enormemente plantear un afterclass de apoyo para este entregable, ya que muchos estudiantes suelen estancarse al no entender cómo conectar lo que ya llevan con esta nueva implementación del servidor. Este es de los pocos puntos en los que los estudiantes no saben cómo conectar las cosas, así que no siempre será necesario apoyarlos tanto como en este entregable.</a:t>
            </a:r>
            <a:endParaRPr>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Asimismo, te recomiendo que hagas énfasis en indicar a los estudiantes que este será el proyecto sobre el cual comenzarán a trabajar su proyecto final, esto les ayudará a dar el seguimiento necesario a este proyecto, ya ellos decidirán si los otros desafíos los arman sobre este mismo proyecto, o si lo hacen todo en proyectos separados y hacen el proyecto final desde 0. ¡Ellos deciden, pero no habrá quedado en tus manos el haber hecho mención!</a:t>
            </a:r>
            <a:endParaRPr>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Como nota adicional, recuerda que su ProductManager está trabajando con archivos, y por lo tanto, con asincronismo, hacer mención de que su callback</a:t>
            </a:r>
            <a:r>
              <a:rPr b="1" lang="es">
                <a:solidFill>
                  <a:schemeClr val="dk1"/>
                </a:solidFill>
                <a:highlight>
                  <a:schemeClr val="lt1"/>
                </a:highlight>
                <a:latin typeface="DM Sans"/>
                <a:ea typeface="DM Sans"/>
                <a:cs typeface="DM Sans"/>
                <a:sym typeface="DM Sans"/>
              </a:rPr>
              <a:t> (req,res) =&gt;</a:t>
            </a:r>
            <a:r>
              <a:rPr lang="es">
                <a:solidFill>
                  <a:schemeClr val="dk1"/>
                </a:solidFill>
                <a:highlight>
                  <a:schemeClr val="lt1"/>
                </a:highlight>
                <a:latin typeface="DM Sans"/>
                <a:ea typeface="DM Sans"/>
                <a:cs typeface="DM Sans"/>
                <a:sym typeface="DM Sans"/>
              </a:rPr>
              <a:t> tiene que ser </a:t>
            </a:r>
            <a:r>
              <a:rPr b="1" lang="es">
                <a:solidFill>
                  <a:schemeClr val="dk1"/>
                </a:solidFill>
                <a:highlight>
                  <a:schemeClr val="lt1"/>
                </a:highlight>
                <a:latin typeface="DM Sans"/>
                <a:ea typeface="DM Sans"/>
                <a:cs typeface="DM Sans"/>
                <a:sym typeface="DM Sans"/>
              </a:rPr>
              <a:t>async (req,res) =&gt;</a:t>
            </a:r>
            <a:r>
              <a:rPr lang="es">
                <a:solidFill>
                  <a:schemeClr val="dk1"/>
                </a:solidFill>
                <a:highlight>
                  <a:schemeClr val="lt1"/>
                </a:highlight>
                <a:latin typeface="DM Sans"/>
                <a:ea typeface="DM Sans"/>
                <a:cs typeface="DM Sans"/>
                <a:sym typeface="DM Sans"/>
              </a:rPr>
              <a:t> para que funcione correctamente al momento de llamar el servicio de su </a:t>
            </a:r>
            <a:r>
              <a:rPr lang="es">
                <a:solidFill>
                  <a:schemeClr val="dk1"/>
                </a:solidFill>
                <a:highlight>
                  <a:schemeClr val="lt1"/>
                </a:highlight>
                <a:latin typeface="DM Sans"/>
                <a:ea typeface="DM Sans"/>
                <a:cs typeface="DM Sans"/>
                <a:sym typeface="DM Sans"/>
              </a:rPr>
              <a:t>ProductManager</a:t>
            </a:r>
            <a:r>
              <a:rPr lang="es">
                <a:solidFill>
                  <a:schemeClr val="dk1"/>
                </a:solidFill>
                <a:highlight>
                  <a:schemeClr val="lt1"/>
                </a:highlight>
                <a:latin typeface="DM Sans"/>
                <a:ea typeface="DM Sans"/>
                <a:cs typeface="DM Sans"/>
                <a:sym typeface="DM Sans"/>
              </a:rPr>
              <a:t>.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20b44b0dae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20b44b0dae_0_1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287736b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12287736baa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67f3579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267f3579e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7da238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27da238b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1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2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 Id="rId3"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7"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8" name="Shape 248"/>
        <p:cNvGrpSpPr/>
        <p:nvPr/>
      </p:nvGrpSpPr>
      <p:grpSpPr>
        <a:xfrm>
          <a:off x="0" y="0"/>
          <a:ext cx="0" cy="0"/>
          <a:chOff x="0" y="0"/>
          <a:chExt cx="0" cy="0"/>
        </a:xfrm>
      </p:grpSpPr>
      <p:sp>
        <p:nvSpPr>
          <p:cNvPr id="249" name="Google Shape;249;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0" name="Google Shape;250;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256" name="Shape 256"/>
        <p:cNvGrpSpPr/>
        <p:nvPr/>
      </p:nvGrpSpPr>
      <p:grpSpPr>
        <a:xfrm>
          <a:off x="0" y="0"/>
          <a:ext cx="0" cy="0"/>
          <a:chOff x="0" y="0"/>
          <a:chExt cx="0" cy="0"/>
        </a:xfrm>
      </p:grpSpPr>
      <p:sp>
        <p:nvSpPr>
          <p:cNvPr id="257" name="Google Shape;257;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 name="Google Shape;258;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9" name="Google Shape;25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2.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Relationship Id="rId3"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0.xml"/><Relationship Id="rId3"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5.xml"/><Relationship Id="rId3" Type="http://schemas.openxmlformats.org/officeDocument/2006/relationships/image" Target="../media/image8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6.xml"/><Relationship Id="rId3" Type="http://schemas.openxmlformats.org/officeDocument/2006/relationships/image" Target="../media/image67.png"/><Relationship Id="rId4" Type="http://schemas.openxmlformats.org/officeDocument/2006/relationships/image" Target="../media/image76.png"/><Relationship Id="rId5"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23.png"/><Relationship Id="rId5"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8.xml"/><Relationship Id="rId3" Type="http://schemas.openxmlformats.org/officeDocument/2006/relationships/image" Target="../media/image84.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38.png"/><Relationship Id="rId9" Type="http://schemas.openxmlformats.org/officeDocument/2006/relationships/slide" Target="/ppt/slides/slide33.xml"/><Relationship Id="rId5" Type="http://schemas.openxmlformats.org/officeDocument/2006/relationships/slide" Target="/ppt/slides/slide8.xml"/><Relationship Id="rId6" Type="http://schemas.openxmlformats.org/officeDocument/2006/relationships/slide" Target="/ppt/slides/slide21.xml"/><Relationship Id="rId7" Type="http://schemas.openxmlformats.org/officeDocument/2006/relationships/slide" Target="/ppt/slides/slide33.xml"/><Relationship Id="rId8" Type="http://schemas.openxmlformats.org/officeDocument/2006/relationships/slide" Target="/ppt/slides/slide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55.png"/><Relationship Id="rId5" Type="http://schemas.openxmlformats.org/officeDocument/2006/relationships/image" Target="../media/image78.png"/><Relationship Id="rId6"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43.xml"/><Relationship Id="rId3"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4.xml"/><Relationship Id="rId3"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6.xml"/><Relationship Id="rId3" Type="http://schemas.openxmlformats.org/officeDocument/2006/relationships/image" Target="../media/image83.png"/><Relationship Id="rId4" Type="http://schemas.openxmlformats.org/officeDocument/2006/relationships/image" Target="../media/image88.png"/><Relationship Id="rId5"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8.xml"/><Relationship Id="rId3" Type="http://schemas.openxmlformats.org/officeDocument/2006/relationships/image" Target="../media/image10.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9.xml"/><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2.xml"/><Relationship Id="rId3"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3.xml"/><Relationship Id="rId3" Type="http://schemas.openxmlformats.org/officeDocument/2006/relationships/image" Target="../media/image70.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4.xml"/><Relationship Id="rId3" Type="http://schemas.openxmlformats.org/officeDocument/2006/relationships/image" Target="../media/image70.png"/><Relationship Id="rId4" Type="http://schemas.openxmlformats.org/officeDocument/2006/relationships/image" Target="../media/image23.png"/><Relationship Id="rId5" Type="http://schemas.openxmlformats.org/officeDocument/2006/relationships/hyperlink" Target="https://docs.google.com/document/d/1ihCTk8qiizDgvAlRBsChdM5Xb8Moe_HLk-7ifM02fvw/edi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9.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8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265" name="Google Shape;265;p80"/>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266" name="Google Shape;266;p80"/>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8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8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lang="es" sz="3500">
                <a:solidFill>
                  <a:schemeClr val="lt1"/>
                </a:solidFill>
                <a:latin typeface="DM Sans"/>
                <a:ea typeface="DM Sans"/>
                <a:cs typeface="DM Sans"/>
                <a:sym typeface="DM Sans"/>
              </a:rPr>
              <a:t>HTTP</a:t>
            </a:r>
            <a:endParaRPr b="1" i="0" sz="3500" u="none" cap="none" strike="noStrike">
              <a:solidFill>
                <a:schemeClr val="lt1"/>
              </a:solidFill>
              <a:latin typeface="DM Sans"/>
              <a:ea typeface="DM Sans"/>
              <a:cs typeface="DM Sans"/>
              <a:sym typeface="DM Sans"/>
            </a:endParaRPr>
          </a:p>
        </p:txBody>
      </p:sp>
      <p:sp>
        <p:nvSpPr>
          <p:cNvPr id="371" name="Google Shape;371;p89"/>
          <p:cNvSpPr txBox="1"/>
          <p:nvPr/>
        </p:nvSpPr>
        <p:spPr>
          <a:xfrm>
            <a:off x="917700" y="2037900"/>
            <a:ext cx="21663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 basa en un modelo de </a:t>
            </a:r>
            <a:r>
              <a:rPr b="1" lang="es" sz="1350">
                <a:latin typeface="DM Sans"/>
                <a:ea typeface="DM Sans"/>
                <a:cs typeface="DM Sans"/>
                <a:sym typeface="DM Sans"/>
              </a:rPr>
              <a:t>petición</a:t>
            </a:r>
            <a:r>
              <a:rPr lang="es" sz="1350">
                <a:latin typeface="DM Sans"/>
                <a:ea typeface="DM Sans"/>
                <a:cs typeface="DM Sans"/>
                <a:sym typeface="DM Sans"/>
              </a:rPr>
              <a:t> - </a:t>
            </a:r>
            <a:r>
              <a:rPr b="1" lang="es" sz="1350">
                <a:latin typeface="DM Sans"/>
                <a:ea typeface="DM Sans"/>
                <a:cs typeface="DM Sans"/>
                <a:sym typeface="DM Sans"/>
              </a:rPr>
              <a:t>respuesta</a:t>
            </a:r>
            <a:r>
              <a:rPr lang="es" sz="1350">
                <a:latin typeface="DM Sans"/>
                <a:ea typeface="DM Sans"/>
                <a:cs typeface="DM Sans"/>
                <a:sym typeface="DM Sans"/>
              </a:rPr>
              <a:t>. De manera que el </a:t>
            </a:r>
            <a:r>
              <a:rPr b="1" lang="es" sz="1350">
                <a:latin typeface="DM Sans"/>
                <a:ea typeface="DM Sans"/>
                <a:cs typeface="DM Sans"/>
                <a:sym typeface="DM Sans"/>
              </a:rPr>
              <a:t>cliente</a:t>
            </a:r>
            <a:r>
              <a:rPr lang="es" sz="1350">
                <a:latin typeface="DM Sans"/>
                <a:ea typeface="DM Sans"/>
                <a:cs typeface="DM Sans"/>
                <a:sym typeface="DM Sans"/>
              </a:rPr>
              <a:t> tiene que hacer una petición de información, entonces </a:t>
            </a:r>
            <a:r>
              <a:rPr b="1" lang="es" sz="1350">
                <a:latin typeface="DM Sans"/>
                <a:ea typeface="DM Sans"/>
                <a:cs typeface="DM Sans"/>
                <a:sym typeface="DM Sans"/>
              </a:rPr>
              <a:t>el servidor</a:t>
            </a:r>
            <a:r>
              <a:rPr lang="es" sz="1350">
                <a:latin typeface="DM Sans"/>
                <a:ea typeface="DM Sans"/>
                <a:cs typeface="DM Sans"/>
                <a:sym typeface="DM Sans"/>
              </a:rPr>
              <a:t> se encarga de </a:t>
            </a:r>
            <a:r>
              <a:rPr lang="es" sz="1350">
                <a:latin typeface="DM Sans"/>
                <a:ea typeface="DM Sans"/>
                <a:cs typeface="DM Sans"/>
                <a:sym typeface="DM Sans"/>
              </a:rPr>
              <a:t>responder</a:t>
            </a:r>
            <a:r>
              <a:rPr lang="es" sz="1350">
                <a:latin typeface="DM Sans"/>
                <a:ea typeface="DM Sans"/>
                <a:cs typeface="DM Sans"/>
                <a:sym typeface="DM Sans"/>
              </a:rPr>
              <a:t> con dicha información.</a:t>
            </a:r>
            <a:endParaRPr i="0" sz="1350" u="none" cap="none" strike="noStrike">
              <a:solidFill>
                <a:srgbClr val="000000"/>
              </a:solidFill>
              <a:latin typeface="DM Sans"/>
              <a:ea typeface="DM Sans"/>
              <a:cs typeface="DM Sans"/>
              <a:sym typeface="DM Sans"/>
            </a:endParaRPr>
          </a:p>
        </p:txBody>
      </p:sp>
      <p:sp>
        <p:nvSpPr>
          <p:cNvPr id="372" name="Google Shape;372;p89"/>
          <p:cNvSpPr txBox="1"/>
          <p:nvPr/>
        </p:nvSpPr>
        <p:spPr>
          <a:xfrm>
            <a:off x="917700" y="147140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es">
                <a:latin typeface="DM Sans"/>
                <a:ea typeface="DM Sans"/>
                <a:cs typeface="DM Sans"/>
                <a:sym typeface="DM Sans"/>
              </a:rPr>
              <a:t>¿Cómo funciona?</a:t>
            </a:r>
            <a:endParaRPr b="1" i="0" sz="1400" u="none" cap="none" strike="noStrike">
              <a:solidFill>
                <a:srgbClr val="000000"/>
              </a:solidFill>
              <a:latin typeface="DM Sans"/>
              <a:ea typeface="DM Sans"/>
              <a:cs typeface="DM Sans"/>
              <a:sym typeface="DM Sans"/>
            </a:endParaRPr>
          </a:p>
        </p:txBody>
      </p:sp>
      <p:pic>
        <p:nvPicPr>
          <p:cNvPr id="373" name="Google Shape;373;p89"/>
          <p:cNvPicPr preferRelativeResize="0"/>
          <p:nvPr/>
        </p:nvPicPr>
        <p:blipFill>
          <a:blip r:embed="rId3">
            <a:alphaModFix/>
          </a:blip>
          <a:stretch>
            <a:fillRect/>
          </a:stretch>
        </p:blipFill>
        <p:spPr>
          <a:xfrm>
            <a:off x="3260850" y="1700325"/>
            <a:ext cx="5067801" cy="213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90"/>
          <p:cNvSpPr txBox="1"/>
          <p:nvPr/>
        </p:nvSpPr>
        <p:spPr>
          <a:xfrm>
            <a:off x="549525" y="467400"/>
            <a:ext cx="7095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tipo de información pedimos?</a:t>
            </a:r>
            <a:endParaRPr b="1" i="0" sz="4000" u="none" cap="none" strike="noStrike">
              <a:solidFill>
                <a:schemeClr val="dk1"/>
              </a:solidFill>
              <a:latin typeface="DM Sans"/>
              <a:ea typeface="DM Sans"/>
              <a:cs typeface="DM Sans"/>
              <a:sym typeface="DM Sans"/>
            </a:endParaRPr>
          </a:p>
        </p:txBody>
      </p:sp>
      <p:pic>
        <p:nvPicPr>
          <p:cNvPr id="379" name="Google Shape;379;p9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380" name="Google Shape;380;p90"/>
          <p:cNvSpPr txBox="1"/>
          <p:nvPr/>
        </p:nvSpPr>
        <p:spPr>
          <a:xfrm>
            <a:off x="549525" y="1985875"/>
            <a:ext cx="4804500" cy="236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 hacer una petición, estamos solicitando al servidor ciertos recursos, estos pueden ser:</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lang="es" sz="1350">
                <a:latin typeface="DM Sans"/>
                <a:ea typeface="DM Sans"/>
                <a:cs typeface="DM Sans"/>
                <a:sym typeface="DM Sans"/>
              </a:rPr>
              <a:t>Un dato como un nombre, una fecha, una edad…</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lang="es" sz="1350">
                <a:latin typeface="DM Sans"/>
                <a:ea typeface="DM Sans"/>
                <a:cs typeface="DM Sans"/>
                <a:sym typeface="DM Sans"/>
              </a:rPr>
              <a:t>información más compleja como una imagen, un vídeo.</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lang="es" sz="1350">
                <a:latin typeface="DM Sans"/>
                <a:ea typeface="DM Sans"/>
                <a:cs typeface="DM Sans"/>
                <a:sym typeface="DM Sans"/>
              </a:rPr>
              <a:t>Un archivo para descargar</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lang="es" sz="1350">
                <a:latin typeface="DM Sans"/>
                <a:ea typeface="DM Sans"/>
                <a:cs typeface="DM Sans"/>
                <a:sym typeface="DM Sans"/>
              </a:rPr>
              <a:t>¡Incluso una página web completa!</a:t>
            </a:r>
            <a:endParaRPr sz="1350">
              <a:latin typeface="DM Sans"/>
              <a:ea typeface="DM Sans"/>
              <a:cs typeface="DM Sans"/>
              <a:sym typeface="DM Sans"/>
            </a:endParaRPr>
          </a:p>
        </p:txBody>
      </p:sp>
      <p:pic>
        <p:nvPicPr>
          <p:cNvPr id="381" name="Google Shape;381;p90"/>
          <p:cNvPicPr preferRelativeResize="0"/>
          <p:nvPr/>
        </p:nvPicPr>
        <p:blipFill>
          <a:blip r:embed="rId4">
            <a:alphaModFix/>
          </a:blip>
          <a:stretch>
            <a:fillRect/>
          </a:stretch>
        </p:blipFill>
        <p:spPr>
          <a:xfrm>
            <a:off x="5354025" y="2248038"/>
            <a:ext cx="3476625" cy="1314450"/>
          </a:xfrm>
          <a:prstGeom prst="rect">
            <a:avLst/>
          </a:prstGeom>
          <a:noFill/>
          <a:ln cap="flat" cmpd="sng" w="9525">
            <a:solidFill>
              <a:schemeClr val="lt2"/>
            </a:solidFill>
            <a:prstDash val="solid"/>
            <a:round/>
            <a:headEnd len="sm" w="sm" type="none"/>
            <a:tailEnd len="sm" w="sm" type="none"/>
          </a:ln>
        </p:spPr>
      </p:pic>
      <p:sp>
        <p:nvSpPr>
          <p:cNvPr id="382" name="Google Shape;382;p90"/>
          <p:cNvSpPr txBox="1"/>
          <p:nvPr/>
        </p:nvSpPr>
        <p:spPr>
          <a:xfrm>
            <a:off x="5354025" y="3518675"/>
            <a:ext cx="342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highlight>
                  <a:srgbClr val="E8E7E3"/>
                </a:highlight>
                <a:latin typeface="DM Sans"/>
                <a:ea typeface="DM Sans"/>
                <a:cs typeface="DM Sans"/>
                <a:sym typeface="DM Sans"/>
              </a:rPr>
              <a:t>Ejemplo de la respuesta de un servidor, devolviendo una etiqueta h1</a:t>
            </a:r>
            <a:endParaRPr sz="1000">
              <a:highlight>
                <a:srgbClr val="E8E7E3"/>
              </a:highlight>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9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91"/>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389" name="Google Shape;389;p91"/>
          <p:cNvSpPr txBox="1"/>
          <p:nvPr/>
        </p:nvSpPr>
        <p:spPr>
          <a:xfrm>
            <a:off x="3649500" y="824888"/>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Maneja múltiples peticiones</a:t>
            </a:r>
            <a:endParaRPr b="1" i="0" sz="4000" u="none" cap="none" strike="noStrike">
              <a:solidFill>
                <a:schemeClr val="dk1"/>
              </a:solidFill>
              <a:latin typeface="DM Sans"/>
              <a:ea typeface="DM Sans"/>
              <a:cs typeface="DM Sans"/>
              <a:sym typeface="DM Sans"/>
            </a:endParaRPr>
          </a:p>
        </p:txBody>
      </p:sp>
      <p:sp>
        <p:nvSpPr>
          <p:cNvPr id="390" name="Google Shape;390;p91"/>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programamos nuestro servidor, lo hacemos para escuchar peticiones, la pregunta es: </a:t>
            </a:r>
            <a:r>
              <a:rPr b="1" lang="es" sz="1350">
                <a:latin typeface="DM Sans"/>
                <a:ea typeface="DM Sans"/>
                <a:cs typeface="DM Sans"/>
                <a:sym typeface="DM Sans"/>
              </a:rPr>
              <a:t>¿de quién escuchar las peticiones?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¡Bajo su </a:t>
            </a:r>
            <a:r>
              <a:rPr lang="es" sz="1350">
                <a:highlight>
                  <a:srgbClr val="EAFF6A"/>
                </a:highlight>
                <a:latin typeface="DM Sans"/>
                <a:ea typeface="DM Sans"/>
                <a:cs typeface="DM Sans"/>
                <a:sym typeface="DM Sans"/>
              </a:rPr>
              <a:t>configuración por defecto,</a:t>
            </a:r>
            <a:r>
              <a:rPr lang="es" sz="1350">
                <a:latin typeface="DM Sans"/>
                <a:ea typeface="DM Sans"/>
                <a:cs typeface="DM Sans"/>
                <a:sym typeface="DM Sans"/>
              </a:rPr>
              <a:t> un servidor puede escuchar múltiples peticiones de múltiples clientes al mismo tiempo!</a:t>
            </a:r>
            <a:endParaRPr i="0" sz="1350" u="none" cap="none" strike="noStrike">
              <a:solidFill>
                <a:srgbClr val="000000"/>
              </a:solidFill>
              <a:latin typeface="DM Sans"/>
              <a:ea typeface="DM Sans"/>
              <a:cs typeface="DM Sans"/>
              <a:sym typeface="DM Sans"/>
            </a:endParaRPr>
          </a:p>
        </p:txBody>
      </p:sp>
      <p:pic>
        <p:nvPicPr>
          <p:cNvPr id="391" name="Google Shape;391;p91"/>
          <p:cNvPicPr preferRelativeResize="0"/>
          <p:nvPr/>
        </p:nvPicPr>
        <p:blipFill>
          <a:blip r:embed="rId3">
            <a:alphaModFix/>
          </a:blip>
          <a:stretch>
            <a:fillRect/>
          </a:stretch>
        </p:blipFill>
        <p:spPr>
          <a:xfrm>
            <a:off x="527837" y="1861800"/>
            <a:ext cx="2785600" cy="20892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grpSp>
        <p:nvGrpSpPr>
          <p:cNvPr id="396" name="Google Shape;396;p92"/>
          <p:cNvGrpSpPr/>
          <p:nvPr/>
        </p:nvGrpSpPr>
        <p:grpSpPr>
          <a:xfrm>
            <a:off x="473371" y="619433"/>
            <a:ext cx="738905" cy="738905"/>
            <a:chOff x="575612" y="1950748"/>
            <a:chExt cx="431100" cy="431100"/>
          </a:xfrm>
        </p:grpSpPr>
        <p:sp>
          <p:nvSpPr>
            <p:cNvPr id="397" name="Google Shape;397;p9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8" name="Google Shape;398;p92"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399" name="Google Shape;399;p9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¿Y si el servidor se apaga?</a:t>
            </a:r>
            <a:endParaRPr b="1" i="0" sz="3500" u="none" cap="none" strike="noStrike">
              <a:solidFill>
                <a:srgbClr val="EAFF6A"/>
              </a:solidFill>
              <a:latin typeface="DM Sans"/>
              <a:ea typeface="DM Sans"/>
              <a:cs typeface="DM Sans"/>
              <a:sym typeface="DM Sans"/>
            </a:endParaRPr>
          </a:p>
        </p:txBody>
      </p:sp>
      <p:sp>
        <p:nvSpPr>
          <p:cNvPr id="400" name="Google Shape;400;p92"/>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Sabemos que un programa se inicia, hace sus operaciones, y luego finaliza.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¿Qué tiene de diferente el servidor? ¿Cómo puede recibir peticiones en diferentes períodos de tiempo sin finalizar? 🤔</a:t>
            </a:r>
            <a:endParaRPr sz="2500">
              <a:solidFill>
                <a:srgbClr val="B7B7B7"/>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9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406" name="Google Shape;406;p93"/>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El cliente siempre es quien hace las peticiones </a:t>
            </a:r>
            <a:r>
              <a:rPr lang="es" sz="2500">
                <a:solidFill>
                  <a:srgbClr val="EAFF6A"/>
                </a:solidFill>
                <a:latin typeface="DM Sans"/>
                <a:ea typeface="DM Sans"/>
                <a:cs typeface="DM Sans"/>
                <a:sym typeface="DM Sans"/>
              </a:rPr>
              <a:t>(requests) </a:t>
            </a:r>
            <a:r>
              <a:rPr lang="es" sz="2500">
                <a:solidFill>
                  <a:schemeClr val="lt1"/>
                </a:solidFill>
                <a:latin typeface="DM Sans"/>
                <a:ea typeface="DM Sans"/>
                <a:cs typeface="DM Sans"/>
                <a:sym typeface="DM Sans"/>
              </a:rPr>
              <a:t>y el servidor siempre será quien hace las respuestas </a:t>
            </a:r>
            <a:r>
              <a:rPr lang="es" sz="2500">
                <a:solidFill>
                  <a:srgbClr val="EAFF6A"/>
                </a:solidFill>
                <a:latin typeface="DM Sans"/>
                <a:ea typeface="DM Sans"/>
                <a:cs typeface="DM Sans"/>
                <a:sym typeface="DM Sans"/>
              </a:rPr>
              <a:t>(responses) </a:t>
            </a:r>
            <a:r>
              <a:rPr lang="es" sz="2500">
                <a:solidFill>
                  <a:schemeClr val="lt1"/>
                </a:solidFill>
                <a:latin typeface="DM Sans"/>
                <a:ea typeface="DM Sans"/>
                <a:cs typeface="DM Sans"/>
                <a:sym typeface="DM Sans"/>
              </a:rPr>
              <a:t>. Cuando hacemos frontend, somos clientes. ¡En este curso te tocará ser el servidor y devolver respuestas!</a:t>
            </a:r>
            <a:endParaRPr b="1" i="0" sz="2500" u="none" cap="none" strike="noStrike">
              <a:solidFill>
                <a:schemeClr val="lt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pSp>
        <p:nvGrpSpPr>
          <p:cNvPr id="411" name="Google Shape;411;p94"/>
          <p:cNvGrpSpPr/>
          <p:nvPr/>
        </p:nvGrpSpPr>
        <p:grpSpPr>
          <a:xfrm>
            <a:off x="457338" y="468286"/>
            <a:ext cx="431100" cy="431100"/>
            <a:chOff x="4616400" y="1950761"/>
            <a:chExt cx="431100" cy="431100"/>
          </a:xfrm>
        </p:grpSpPr>
        <p:sp>
          <p:nvSpPr>
            <p:cNvPr id="412" name="Google Shape;412;p94"/>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3" name="Google Shape;413;p94"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414" name="Google Shape;414;p9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pic>
        <p:nvPicPr>
          <p:cNvPr id="415" name="Google Shape;415;p94"/>
          <p:cNvPicPr preferRelativeResize="0"/>
          <p:nvPr/>
        </p:nvPicPr>
        <p:blipFill rotWithShape="1">
          <a:blip r:embed="rId4">
            <a:alphaModFix/>
          </a:blip>
          <a:srcRect b="6480" l="0" r="0" t="0"/>
          <a:stretch/>
        </p:blipFill>
        <p:spPr>
          <a:xfrm>
            <a:off x="1455775" y="956725"/>
            <a:ext cx="2854681" cy="3506627"/>
          </a:xfrm>
          <a:prstGeom prst="rect">
            <a:avLst/>
          </a:prstGeom>
          <a:noFill/>
          <a:ln>
            <a:noFill/>
          </a:ln>
        </p:spPr>
      </p:pic>
      <p:sp>
        <p:nvSpPr>
          <p:cNvPr id="416" name="Google Shape;416;p94"/>
          <p:cNvSpPr txBox="1"/>
          <p:nvPr/>
        </p:nvSpPr>
        <p:spPr>
          <a:xfrm>
            <a:off x="4432019" y="1505223"/>
            <a:ext cx="325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DM Sans"/>
                <a:ea typeface="DM Sans"/>
                <a:cs typeface="DM Sans"/>
                <a:sym typeface="DM Sans"/>
              </a:rPr>
              <a:t>Mientras que el </a:t>
            </a:r>
            <a:r>
              <a:rPr b="1" lang="es">
                <a:solidFill>
                  <a:schemeClr val="lt1"/>
                </a:solidFill>
                <a:latin typeface="DM Sans"/>
                <a:ea typeface="DM Sans"/>
                <a:cs typeface="DM Sans"/>
                <a:sym typeface="DM Sans"/>
              </a:rPr>
              <a:t>FrontEnd</a:t>
            </a:r>
            <a:r>
              <a:rPr lang="es">
                <a:solidFill>
                  <a:schemeClr val="lt1"/>
                </a:solidFill>
                <a:latin typeface="DM Sans"/>
                <a:ea typeface="DM Sans"/>
                <a:cs typeface="DM Sans"/>
                <a:sym typeface="DM Sans"/>
              </a:rPr>
              <a:t> se centra en la experiencia del usuario, </a:t>
            </a:r>
            <a:r>
              <a:rPr b="1" lang="es">
                <a:solidFill>
                  <a:srgbClr val="EAFF6A"/>
                </a:solidFill>
                <a:latin typeface="DM Sans"/>
                <a:ea typeface="DM Sans"/>
                <a:cs typeface="DM Sans"/>
                <a:sym typeface="DM Sans"/>
              </a:rPr>
              <a:t>¡que esta sea lo más presentable y amigable posible!</a:t>
            </a:r>
            <a:endParaRPr b="1">
              <a:solidFill>
                <a:srgbClr val="EAFF6A"/>
              </a:solidFill>
              <a:latin typeface="DM Sans"/>
              <a:ea typeface="DM Sans"/>
              <a:cs typeface="DM Sans"/>
              <a:sym typeface="DM Sans"/>
            </a:endParaRPr>
          </a:p>
        </p:txBody>
      </p:sp>
      <p:sp>
        <p:nvSpPr>
          <p:cNvPr id="417" name="Google Shape;417;p94"/>
          <p:cNvSpPr txBox="1"/>
          <p:nvPr/>
        </p:nvSpPr>
        <p:spPr>
          <a:xfrm>
            <a:off x="4432019" y="3218628"/>
            <a:ext cx="32562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a:solidFill>
                  <a:schemeClr val="lt1"/>
                </a:solidFill>
                <a:latin typeface="DM Sans"/>
                <a:ea typeface="DM Sans"/>
                <a:cs typeface="DM Sans"/>
                <a:sym typeface="DM Sans"/>
              </a:rPr>
              <a:t>…el </a:t>
            </a:r>
            <a:r>
              <a:rPr b="1" lang="es">
                <a:solidFill>
                  <a:schemeClr val="lt1"/>
                </a:solidFill>
                <a:latin typeface="DM Sans"/>
                <a:ea typeface="DM Sans"/>
                <a:cs typeface="DM Sans"/>
                <a:sym typeface="DM Sans"/>
              </a:rPr>
              <a:t>BackEnd </a:t>
            </a:r>
            <a:r>
              <a:rPr lang="es">
                <a:solidFill>
                  <a:schemeClr val="lt1"/>
                </a:solidFill>
                <a:latin typeface="DM Sans"/>
                <a:ea typeface="DM Sans"/>
                <a:cs typeface="DM Sans"/>
                <a:sym typeface="DM Sans"/>
              </a:rPr>
              <a:t>tiene una estructura interna para que todo funcione correctamente. </a:t>
            </a:r>
            <a:r>
              <a:rPr b="1" lang="es">
                <a:solidFill>
                  <a:srgbClr val="EAFF6A"/>
                </a:solidFill>
                <a:latin typeface="DM Sans"/>
                <a:ea typeface="DM Sans"/>
                <a:cs typeface="DM Sans"/>
                <a:sym typeface="DM Sans"/>
              </a:rPr>
              <a:t>¡Que no lo vea el usuario!</a:t>
            </a:r>
            <a:endParaRPr b="1">
              <a:solidFill>
                <a:srgbClr val="EAFF6A"/>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9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necesitamos antes de comenzar?</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96"/>
          <p:cNvSpPr txBox="1"/>
          <p:nvPr/>
        </p:nvSpPr>
        <p:spPr>
          <a:xfrm>
            <a:off x="402875" y="615175"/>
            <a:ext cx="5179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Instalar nodemon de manera global</a:t>
            </a:r>
            <a:endParaRPr b="1" sz="4000">
              <a:solidFill>
                <a:schemeClr val="dk1"/>
              </a:solidFill>
              <a:latin typeface="DM Sans"/>
              <a:ea typeface="DM Sans"/>
              <a:cs typeface="DM Sans"/>
              <a:sym typeface="DM Sans"/>
            </a:endParaRPr>
          </a:p>
        </p:txBody>
      </p:sp>
      <p:sp>
        <p:nvSpPr>
          <p:cNvPr id="428" name="Google Shape;428;p96"/>
          <p:cNvSpPr txBox="1"/>
          <p:nvPr/>
        </p:nvSpPr>
        <p:spPr>
          <a:xfrm>
            <a:off x="473350" y="1969600"/>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nuestro servidor se mantiene escuchando todo el tiempo, los cambios que hagamos en el código no se reflejan automáticamente. Por ello </a:t>
            </a:r>
            <a:r>
              <a:rPr b="1" lang="es" sz="1350">
                <a:latin typeface="DM Sans"/>
                <a:ea typeface="DM Sans"/>
                <a:cs typeface="DM Sans"/>
                <a:sym typeface="DM Sans"/>
              </a:rPr>
              <a:t>tenemos que apagar el servidor y levantarlo nuevamente</a:t>
            </a:r>
            <a:r>
              <a:rPr lang="es" sz="1350">
                <a:latin typeface="DM Sans"/>
                <a:ea typeface="DM Sans"/>
                <a:cs typeface="DM Sans"/>
                <a:sym typeface="DM Sans"/>
              </a:rPr>
              <a:t>.</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Sólo así podemos visualizar los cambios que hagamos en el código (así sea un simple console.log()</a:t>
            </a:r>
            <a:endParaRPr i="0" sz="1350" u="none" cap="none" strike="noStrike">
              <a:solidFill>
                <a:srgbClr val="000000"/>
              </a:solidFill>
              <a:latin typeface="DM Sans"/>
              <a:ea typeface="DM Sans"/>
              <a:cs typeface="DM Sans"/>
              <a:sym typeface="DM Sans"/>
            </a:endParaRPr>
          </a:p>
        </p:txBody>
      </p:sp>
      <p:sp>
        <p:nvSpPr>
          <p:cNvPr id="429" name="Google Shape;429;p96"/>
          <p:cNvSpPr txBox="1"/>
          <p:nvPr/>
        </p:nvSpPr>
        <p:spPr>
          <a:xfrm>
            <a:off x="4527575" y="1969600"/>
            <a:ext cx="3834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Nodemon nos permitirá </a:t>
            </a:r>
            <a:r>
              <a:rPr b="1" lang="es" sz="1350">
                <a:latin typeface="DM Sans"/>
                <a:ea typeface="DM Sans"/>
                <a:cs typeface="DM Sans"/>
                <a:sym typeface="DM Sans"/>
              </a:rPr>
              <a:t>reiniciar automáticamente</a:t>
            </a:r>
            <a:r>
              <a:rPr lang="es" sz="1350">
                <a:latin typeface="DM Sans"/>
                <a:ea typeface="DM Sans"/>
                <a:cs typeface="DM Sans"/>
                <a:sym typeface="DM Sans"/>
              </a:rPr>
              <a:t> el servidor en cuanto detecta que hay cambios en el código. De esta manera, podemos concentrarnos en el código, sin tener que realizar el reinicio manual cada vez que queremos ver algo.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instalarlo, basta correr el comando: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430" name="Google Shape;430;p96"/>
          <p:cNvPicPr preferRelativeResize="0"/>
          <p:nvPr/>
        </p:nvPicPr>
        <p:blipFill>
          <a:blip r:embed="rId3">
            <a:alphaModFix/>
          </a:blip>
          <a:stretch>
            <a:fillRect/>
          </a:stretch>
        </p:blipFill>
        <p:spPr>
          <a:xfrm>
            <a:off x="7084800" y="216775"/>
            <a:ext cx="2059200" cy="1544400"/>
          </a:xfrm>
          <a:prstGeom prst="rect">
            <a:avLst/>
          </a:prstGeom>
          <a:noFill/>
          <a:ln>
            <a:noFill/>
          </a:ln>
        </p:spPr>
      </p:pic>
      <p:pic>
        <p:nvPicPr>
          <p:cNvPr id="431" name="Google Shape;431;p96"/>
          <p:cNvPicPr preferRelativeResize="0"/>
          <p:nvPr/>
        </p:nvPicPr>
        <p:blipFill rotWithShape="1">
          <a:blip r:embed="rId4">
            <a:alphaModFix/>
          </a:blip>
          <a:srcRect b="22432" l="0" r="16943" t="0"/>
          <a:stretch/>
        </p:blipFill>
        <p:spPr>
          <a:xfrm>
            <a:off x="5122600" y="3898825"/>
            <a:ext cx="1914450" cy="25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9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437" name="Google Shape;437;p97"/>
          <p:cNvSpPr txBox="1"/>
          <p:nvPr/>
        </p:nvSpPr>
        <p:spPr>
          <a:xfrm>
            <a:off x="473350" y="1424675"/>
            <a:ext cx="7874100" cy="34017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chemeClr val="accent6"/>
              </a:buClr>
              <a:buSzPts val="2300"/>
              <a:buFont typeface="Helvetica Neue"/>
              <a:buChar char="✓"/>
            </a:pPr>
            <a:r>
              <a:rPr lang="es" sz="2300">
                <a:solidFill>
                  <a:srgbClr val="B7B7B7"/>
                </a:solidFill>
                <a:latin typeface="DM Sans"/>
                <a:ea typeface="DM Sans"/>
                <a:cs typeface="DM Sans"/>
                <a:sym typeface="DM Sans"/>
              </a:rPr>
              <a:t>Crear un servidor con el módulo nativo de nodejs “http”. Setear una respuesta que contenga el mensaje “¡Mi primer hola mundo desde backend!” </a:t>
            </a:r>
            <a:endParaRPr sz="2300">
              <a:solidFill>
                <a:srgbClr val="B7B7B7"/>
              </a:solidFill>
              <a:latin typeface="DM Sans"/>
              <a:ea typeface="DM Sans"/>
              <a:cs typeface="DM Sans"/>
              <a:sym typeface="DM Sans"/>
            </a:endParaRPr>
          </a:p>
          <a:p>
            <a:pPr indent="-374650" lvl="0" marL="457200" marR="0" rtl="0" algn="l">
              <a:lnSpc>
                <a:spcPct val="100000"/>
              </a:lnSpc>
              <a:spcBef>
                <a:spcPts val="0"/>
              </a:spcBef>
              <a:spcAft>
                <a:spcPts val="0"/>
              </a:spcAft>
              <a:buClr>
                <a:schemeClr val="accent6"/>
              </a:buClr>
              <a:buSzPts val="2300"/>
              <a:buFont typeface="DM Sans"/>
              <a:buChar char="✓"/>
            </a:pPr>
            <a:r>
              <a:rPr lang="es" sz="2300">
                <a:solidFill>
                  <a:srgbClr val="B7B7B7"/>
                </a:solidFill>
                <a:latin typeface="DM Sans"/>
                <a:ea typeface="DM Sans"/>
                <a:cs typeface="DM Sans"/>
                <a:sym typeface="DM Sans"/>
              </a:rPr>
              <a:t>El servidor debe escuchar en el puerto 8080.  (Correr con nodemon)</a:t>
            </a:r>
            <a:endParaRPr sz="2300">
              <a:solidFill>
                <a:srgbClr val="B7B7B7"/>
              </a:solidFill>
              <a:latin typeface="DM Sans"/>
              <a:ea typeface="DM Sans"/>
              <a:cs typeface="DM Sans"/>
              <a:sym typeface="DM Sans"/>
            </a:endParaRPr>
          </a:p>
          <a:p>
            <a:pPr indent="-374650" lvl="0" marL="457200" marR="0" rtl="0" algn="l">
              <a:lnSpc>
                <a:spcPct val="100000"/>
              </a:lnSpc>
              <a:spcBef>
                <a:spcPts val="0"/>
              </a:spcBef>
              <a:spcAft>
                <a:spcPts val="0"/>
              </a:spcAft>
              <a:buClr>
                <a:schemeClr val="accent6"/>
              </a:buClr>
              <a:buSzPts val="2300"/>
              <a:buFont typeface="DM Sans"/>
              <a:buChar char="✓"/>
            </a:pPr>
            <a:r>
              <a:rPr lang="es" sz="2300">
                <a:solidFill>
                  <a:srgbClr val="B7B7B7"/>
                </a:solidFill>
                <a:latin typeface="DM Sans"/>
                <a:ea typeface="DM Sans"/>
                <a:cs typeface="DM Sans"/>
                <a:sym typeface="DM Sans"/>
              </a:rPr>
              <a:t>Probar el servidor desde el navegador.</a:t>
            </a:r>
            <a:endParaRPr sz="2300">
              <a:solidFill>
                <a:srgbClr val="B7B7B7"/>
              </a:solidFill>
              <a:latin typeface="DM Sans"/>
              <a:ea typeface="DM Sans"/>
              <a:cs typeface="DM Sans"/>
              <a:sym typeface="DM Sans"/>
            </a:endParaRPr>
          </a:p>
          <a:p>
            <a:pPr indent="-374650" lvl="0" marL="457200" marR="0" rtl="0" algn="l">
              <a:lnSpc>
                <a:spcPct val="100000"/>
              </a:lnSpc>
              <a:spcBef>
                <a:spcPts val="0"/>
              </a:spcBef>
              <a:spcAft>
                <a:spcPts val="0"/>
              </a:spcAft>
              <a:buClr>
                <a:schemeClr val="accent6"/>
              </a:buClr>
              <a:buSzPts val="2300"/>
              <a:buFont typeface="DM Sans"/>
              <a:buChar char="✓"/>
            </a:pPr>
            <a:r>
              <a:rPr lang="es" sz="2300">
                <a:solidFill>
                  <a:srgbClr val="B7B7B7"/>
                </a:solidFill>
                <a:latin typeface="DM Sans"/>
                <a:ea typeface="DM Sans"/>
                <a:cs typeface="DM Sans"/>
                <a:sym typeface="DM Sans"/>
              </a:rPr>
              <a:t>Hacer algún cambio en código y corroborar que se reinicie automáticamente.</a:t>
            </a:r>
            <a:endParaRPr sz="23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438" name="Google Shape;438;p97"/>
          <p:cNvGrpSpPr/>
          <p:nvPr/>
        </p:nvGrpSpPr>
        <p:grpSpPr>
          <a:xfrm>
            <a:off x="473351" y="619523"/>
            <a:ext cx="738900" cy="738900"/>
            <a:chOff x="473351" y="619523"/>
            <a:chExt cx="738900" cy="738900"/>
          </a:xfrm>
        </p:grpSpPr>
        <p:sp>
          <p:nvSpPr>
            <p:cNvPr id="439" name="Google Shape;439;p9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0" name="Google Shape;440;p97"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9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8"/>
          <p:cNvSpPr txBox="1"/>
          <p:nvPr/>
        </p:nvSpPr>
        <p:spPr>
          <a:xfrm>
            <a:off x="1054350" y="345975"/>
            <a:ext cx="70353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Parte 1: Realizando el servidor</a:t>
            </a:r>
            <a:endParaRPr b="1" sz="3500">
              <a:solidFill>
                <a:schemeClr val="lt1"/>
              </a:solidFill>
              <a:latin typeface="DM Sans"/>
              <a:ea typeface="DM Sans"/>
              <a:cs typeface="DM Sans"/>
              <a:sym typeface="DM Sans"/>
            </a:endParaRPr>
          </a:p>
        </p:txBody>
      </p:sp>
      <p:pic>
        <p:nvPicPr>
          <p:cNvPr id="447" name="Google Shape;447;p98"/>
          <p:cNvPicPr preferRelativeResize="0"/>
          <p:nvPr/>
        </p:nvPicPr>
        <p:blipFill>
          <a:blip r:embed="rId3">
            <a:alphaModFix/>
          </a:blip>
          <a:stretch>
            <a:fillRect/>
          </a:stretch>
        </p:blipFill>
        <p:spPr>
          <a:xfrm>
            <a:off x="866900" y="1449075"/>
            <a:ext cx="7410199" cy="267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81"/>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1"/>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273" name="Google Shape;273;p81"/>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274" name="Google Shape;274;p81"/>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9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9"/>
          <p:cNvSpPr txBox="1"/>
          <p:nvPr/>
        </p:nvSpPr>
        <p:spPr>
          <a:xfrm>
            <a:off x="434250" y="345975"/>
            <a:ext cx="82755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Parte 2: Probando desde navegador</a:t>
            </a:r>
            <a:endParaRPr b="1" sz="3500">
              <a:solidFill>
                <a:schemeClr val="lt1"/>
              </a:solidFill>
              <a:latin typeface="DM Sans"/>
              <a:ea typeface="DM Sans"/>
              <a:cs typeface="DM Sans"/>
              <a:sym typeface="DM Sans"/>
            </a:endParaRPr>
          </a:p>
        </p:txBody>
      </p:sp>
      <p:pic>
        <p:nvPicPr>
          <p:cNvPr id="454" name="Google Shape;454;p99"/>
          <p:cNvPicPr preferRelativeResize="0"/>
          <p:nvPr/>
        </p:nvPicPr>
        <p:blipFill>
          <a:blip r:embed="rId3">
            <a:alphaModFix/>
          </a:blip>
          <a:stretch>
            <a:fillRect/>
          </a:stretch>
        </p:blipFill>
        <p:spPr>
          <a:xfrm>
            <a:off x="1736950" y="1736513"/>
            <a:ext cx="5670100" cy="1900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0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Servidor con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Express js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01"/>
          <p:cNvSpPr txBox="1"/>
          <p:nvPr/>
        </p:nvSpPr>
        <p:spPr>
          <a:xfrm>
            <a:off x="457725" y="1071050"/>
            <a:ext cx="5048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Express js?</a:t>
            </a:r>
            <a:endParaRPr b="1" i="0" sz="4000" u="none" cap="none" strike="noStrike">
              <a:solidFill>
                <a:schemeClr val="dk1"/>
              </a:solidFill>
              <a:latin typeface="DM Sans"/>
              <a:ea typeface="DM Sans"/>
              <a:cs typeface="DM Sans"/>
              <a:sym typeface="DM Sans"/>
            </a:endParaRPr>
          </a:p>
        </p:txBody>
      </p:sp>
      <p:sp>
        <p:nvSpPr>
          <p:cNvPr id="465" name="Google Shape;465;p101"/>
          <p:cNvSpPr txBox="1"/>
          <p:nvPr/>
        </p:nvSpPr>
        <p:spPr>
          <a:xfrm>
            <a:off x="457725" y="2027300"/>
            <a:ext cx="4730100" cy="202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Express js es un framework minimalista que permitirá desarrollar servidores más complejos.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Éste nos facilitará:</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Utilizar diferentes rutas para las peticiones.</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Mejorar la estructura de nuestro proyecto.</a:t>
            </a:r>
            <a:endParaRPr sz="1350">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latin typeface="DM Sans"/>
                <a:ea typeface="DM Sans"/>
                <a:cs typeface="DM Sans"/>
                <a:sym typeface="DM Sans"/>
              </a:rPr>
              <a:t>Manejar funcionalidades más complejas y utilización de middlewares. </a:t>
            </a:r>
            <a:endParaRPr sz="1350">
              <a:latin typeface="DM Sans"/>
              <a:ea typeface="DM Sans"/>
              <a:cs typeface="DM Sans"/>
              <a:sym typeface="DM Sans"/>
            </a:endParaRPr>
          </a:p>
        </p:txBody>
      </p:sp>
      <p:sp>
        <p:nvSpPr>
          <p:cNvPr id="466" name="Google Shape;466;p101"/>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467" name="Google Shape;467;p101"/>
          <p:cNvPicPr preferRelativeResize="0"/>
          <p:nvPr/>
        </p:nvPicPr>
        <p:blipFill>
          <a:blip r:embed="rId3">
            <a:alphaModFix/>
          </a:blip>
          <a:stretch>
            <a:fillRect/>
          </a:stretch>
        </p:blipFill>
        <p:spPr>
          <a:xfrm>
            <a:off x="5420650" y="2213925"/>
            <a:ext cx="3152775" cy="14478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10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Preparación de un proyecto de Express js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10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Paso 1: npm init -y</a:t>
            </a:r>
            <a:endParaRPr b="1" i="0" sz="4000" u="none" cap="none" strike="noStrike">
              <a:solidFill>
                <a:schemeClr val="dk1"/>
              </a:solidFill>
              <a:latin typeface="DM Sans"/>
              <a:ea typeface="DM Sans"/>
              <a:cs typeface="DM Sans"/>
              <a:sym typeface="DM Sans"/>
            </a:endParaRPr>
          </a:p>
        </p:txBody>
      </p:sp>
      <p:sp>
        <p:nvSpPr>
          <p:cNvPr id="478" name="Google Shape;478;p103"/>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Express no es nativo de nodejs, por lo tanto, necesitaremos primero contar con un </a:t>
            </a:r>
            <a:r>
              <a:rPr b="1" lang="es" sz="1350">
                <a:latin typeface="DM Sans"/>
                <a:ea typeface="DM Sans"/>
                <a:cs typeface="DM Sans"/>
                <a:sym typeface="DM Sans"/>
              </a:rPr>
              <a:t>package.json</a:t>
            </a:r>
            <a:r>
              <a:rPr lang="es" sz="1350">
                <a:latin typeface="DM Sans"/>
                <a:ea typeface="DM Sans"/>
                <a:cs typeface="DM Sans"/>
                <a:sym typeface="DM Sans"/>
              </a:rPr>
              <a:t> para gestionar las dependencias a instalar.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tenemos package.json en nuestra carpeta, podemos continuar instalando dependencias.</a:t>
            </a:r>
            <a:endParaRPr sz="1350">
              <a:latin typeface="DM Sans"/>
              <a:ea typeface="DM Sans"/>
              <a:cs typeface="DM Sans"/>
              <a:sym typeface="DM Sans"/>
            </a:endParaRPr>
          </a:p>
        </p:txBody>
      </p:sp>
      <p:sp>
        <p:nvSpPr>
          <p:cNvPr id="479" name="Google Shape;479;p103"/>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480" name="Google Shape;480;p103"/>
          <p:cNvPicPr preferRelativeResize="0"/>
          <p:nvPr/>
        </p:nvPicPr>
        <p:blipFill>
          <a:blip r:embed="rId3">
            <a:alphaModFix/>
          </a:blip>
          <a:stretch>
            <a:fillRect/>
          </a:stretch>
        </p:blipFill>
        <p:spPr>
          <a:xfrm>
            <a:off x="6115550" y="1191925"/>
            <a:ext cx="2118700" cy="2957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104"/>
          <p:cNvSpPr txBox="1"/>
          <p:nvPr/>
        </p:nvSpPr>
        <p:spPr>
          <a:xfrm>
            <a:off x="457725" y="1071050"/>
            <a:ext cx="5851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Paso 2: npm install express</a:t>
            </a:r>
            <a:endParaRPr b="1" i="0" sz="4000" u="none" cap="none" strike="noStrike">
              <a:solidFill>
                <a:schemeClr val="dk1"/>
              </a:solidFill>
              <a:latin typeface="DM Sans"/>
              <a:ea typeface="DM Sans"/>
              <a:cs typeface="DM Sans"/>
              <a:sym typeface="DM Sans"/>
            </a:endParaRPr>
          </a:p>
        </p:txBody>
      </p:sp>
      <p:sp>
        <p:nvSpPr>
          <p:cNvPr id="486" name="Google Shape;486;p104"/>
          <p:cNvSpPr txBox="1"/>
          <p:nvPr/>
        </p:nvSpPr>
        <p:spPr>
          <a:xfrm>
            <a:off x="457725" y="2364050"/>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Procedemos a instalar de manera local express js. Al ejecutar este comando, notaremos cómo se genera una carpeta node_modules, que es donde se encuentra almacenado express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 partir de este punto, ya contamos con la estructura elemental instalada, el resto es más “flexible”.</a:t>
            </a:r>
            <a:endParaRPr sz="1350">
              <a:latin typeface="DM Sans"/>
              <a:ea typeface="DM Sans"/>
              <a:cs typeface="DM Sans"/>
              <a:sym typeface="DM Sans"/>
            </a:endParaRPr>
          </a:p>
        </p:txBody>
      </p:sp>
      <p:sp>
        <p:nvSpPr>
          <p:cNvPr id="487" name="Google Shape;487;p104"/>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488" name="Google Shape;488;p104"/>
          <p:cNvPicPr preferRelativeResize="0"/>
          <p:nvPr/>
        </p:nvPicPr>
        <p:blipFill>
          <a:blip r:embed="rId3">
            <a:alphaModFix/>
          </a:blip>
          <a:stretch>
            <a:fillRect/>
          </a:stretch>
        </p:blipFill>
        <p:spPr>
          <a:xfrm>
            <a:off x="6184300" y="1160038"/>
            <a:ext cx="1981200" cy="280987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105"/>
          <p:cNvSpPr txBox="1"/>
          <p:nvPr/>
        </p:nvSpPr>
        <p:spPr>
          <a:xfrm>
            <a:off x="457725" y="683225"/>
            <a:ext cx="5851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Paso 3: Estructurar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proyecto</a:t>
            </a:r>
            <a:endParaRPr b="1" i="0" sz="4000" u="none" cap="none" strike="noStrike">
              <a:solidFill>
                <a:schemeClr val="dk1"/>
              </a:solidFill>
              <a:latin typeface="DM Sans"/>
              <a:ea typeface="DM Sans"/>
              <a:cs typeface="DM Sans"/>
              <a:sym typeface="DM Sans"/>
            </a:endParaRPr>
          </a:p>
        </p:txBody>
      </p:sp>
      <p:sp>
        <p:nvSpPr>
          <p:cNvPr id="494" name="Google Shape;494;p105"/>
          <p:cNvSpPr txBox="1"/>
          <p:nvPr/>
        </p:nvSpPr>
        <p:spPr>
          <a:xfrm>
            <a:off x="457725" y="19762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 recomienda tener una carpeta src, donde vivirá todo nuestro código, dentro del cual crearemos un archivo con el nombre “app.js”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Finalmente, el archivo app.js ya puede importar la dependencia instalada de </a:t>
            </a:r>
            <a:r>
              <a:rPr b="1" lang="es" sz="1350">
                <a:latin typeface="DM Sans"/>
                <a:ea typeface="DM Sans"/>
                <a:cs typeface="DM Sans"/>
                <a:sym typeface="DM Sans"/>
              </a:rPr>
              <a:t>express js, </a:t>
            </a:r>
            <a:r>
              <a:rPr lang="es" sz="1350">
                <a:latin typeface="DM Sans"/>
                <a:ea typeface="DM Sans"/>
                <a:cs typeface="DM Sans"/>
                <a:sym typeface="DM Sans"/>
              </a:rPr>
              <a:t> ya sea por commonjs: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o bien por module (recordar colocar el type:”module” en package.json):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495" name="Google Shape;495;p105"/>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496" name="Google Shape;496;p105"/>
          <p:cNvPicPr preferRelativeResize="0"/>
          <p:nvPr/>
        </p:nvPicPr>
        <p:blipFill>
          <a:blip r:embed="rId3">
            <a:alphaModFix/>
          </a:blip>
          <a:stretch>
            <a:fillRect/>
          </a:stretch>
        </p:blipFill>
        <p:spPr>
          <a:xfrm>
            <a:off x="1507650" y="3345375"/>
            <a:ext cx="3124200" cy="285750"/>
          </a:xfrm>
          <a:prstGeom prst="rect">
            <a:avLst/>
          </a:prstGeom>
          <a:noFill/>
          <a:ln>
            <a:noFill/>
          </a:ln>
        </p:spPr>
      </p:pic>
      <p:pic>
        <p:nvPicPr>
          <p:cNvPr id="497" name="Google Shape;497;p105"/>
          <p:cNvPicPr preferRelativeResize="0"/>
          <p:nvPr/>
        </p:nvPicPr>
        <p:blipFill>
          <a:blip r:embed="rId4">
            <a:alphaModFix/>
          </a:blip>
          <a:stretch>
            <a:fillRect/>
          </a:stretch>
        </p:blipFill>
        <p:spPr>
          <a:xfrm>
            <a:off x="1726725" y="3940000"/>
            <a:ext cx="2686050" cy="266700"/>
          </a:xfrm>
          <a:prstGeom prst="rect">
            <a:avLst/>
          </a:prstGeom>
          <a:noFill/>
          <a:ln>
            <a:noFill/>
          </a:ln>
        </p:spPr>
      </p:pic>
      <p:pic>
        <p:nvPicPr>
          <p:cNvPr id="498" name="Google Shape;498;p105"/>
          <p:cNvPicPr preferRelativeResize="0"/>
          <p:nvPr/>
        </p:nvPicPr>
        <p:blipFill>
          <a:blip r:embed="rId5">
            <a:alphaModFix/>
          </a:blip>
          <a:stretch>
            <a:fillRect/>
          </a:stretch>
        </p:blipFill>
        <p:spPr>
          <a:xfrm>
            <a:off x="6208100" y="1336250"/>
            <a:ext cx="1933575" cy="245745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06"/>
          <p:cNvSpPr txBox="1"/>
          <p:nvPr/>
        </p:nvSpPr>
        <p:spPr>
          <a:xfrm>
            <a:off x="1445150" y="688825"/>
            <a:ext cx="7169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Ejemplo de una consulta en Express</a:t>
            </a:r>
            <a:endParaRPr b="1" i="0" sz="3500" u="none" cap="none" strike="noStrike">
              <a:solidFill>
                <a:srgbClr val="EAFF6A"/>
              </a:solidFill>
              <a:latin typeface="DM Sans"/>
              <a:ea typeface="DM Sans"/>
              <a:cs typeface="DM Sans"/>
              <a:sym typeface="DM Sans"/>
            </a:endParaRPr>
          </a:p>
        </p:txBody>
      </p:sp>
      <p:sp>
        <p:nvSpPr>
          <p:cNvPr id="504" name="Google Shape;504;p106"/>
          <p:cNvSpPr txBox="1"/>
          <p:nvPr/>
        </p:nvSpPr>
        <p:spPr>
          <a:xfrm>
            <a:off x="473350" y="1226775"/>
            <a:ext cx="7639500" cy="381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chemeClr val="accent6"/>
              </a:buClr>
              <a:buSzPts val="2300"/>
              <a:buFont typeface="Helvetica Neue"/>
              <a:buChar char="✓"/>
            </a:pPr>
            <a:r>
              <a:rPr lang="es" sz="2300">
                <a:solidFill>
                  <a:srgbClr val="B7B7B7"/>
                </a:solidFill>
                <a:latin typeface="DM Sans"/>
                <a:ea typeface="DM Sans"/>
                <a:cs typeface="DM Sans"/>
                <a:sym typeface="DM Sans"/>
              </a:rPr>
              <a:t>Estructurar un servidor basado en express, el cual escuche peticiones en el puerto 8080</a:t>
            </a:r>
            <a:endParaRPr sz="2300">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chemeClr val="accent6"/>
              </a:buClr>
              <a:buSzPts val="2300"/>
              <a:buFont typeface="DM Sans"/>
              <a:buChar char="✓"/>
            </a:pPr>
            <a:r>
              <a:rPr lang="es" sz="2300">
                <a:solidFill>
                  <a:srgbClr val="B7B7B7"/>
                </a:solidFill>
                <a:latin typeface="DM Sans"/>
                <a:ea typeface="DM Sans"/>
                <a:cs typeface="DM Sans"/>
                <a:sym typeface="DM Sans"/>
              </a:rPr>
              <a:t>Realizar una función para el método GET en la ruta ‘/saludo’, el cual responderá con “¡Hola a todos, pero ahora desde express!”</a:t>
            </a:r>
            <a:endParaRPr sz="2300">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chemeClr val="accent6"/>
              </a:buClr>
              <a:buSzPts val="2300"/>
              <a:buFont typeface="DM Sans"/>
              <a:buChar char="✓"/>
            </a:pPr>
            <a:r>
              <a:rPr lang="es" sz="2300">
                <a:solidFill>
                  <a:srgbClr val="B7B7B7"/>
                </a:solidFill>
                <a:latin typeface="DM Sans"/>
                <a:ea typeface="DM Sans"/>
                <a:cs typeface="DM Sans"/>
                <a:sym typeface="DM Sans"/>
              </a:rPr>
              <a:t>Ejecutar con nodemon y probar en el navegador el endpoint generado</a:t>
            </a:r>
            <a:endParaRPr sz="23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505" name="Google Shape;505;p106"/>
          <p:cNvGrpSpPr/>
          <p:nvPr/>
        </p:nvGrpSpPr>
        <p:grpSpPr>
          <a:xfrm>
            <a:off x="473351" y="619523"/>
            <a:ext cx="738900" cy="738900"/>
            <a:chOff x="473351" y="619523"/>
            <a:chExt cx="738900" cy="738900"/>
          </a:xfrm>
        </p:grpSpPr>
        <p:sp>
          <p:nvSpPr>
            <p:cNvPr id="506" name="Google Shape;506;p10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7" name="Google Shape;507;p10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107"/>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513" name="Google Shape;513;p107"/>
          <p:cNvPicPr preferRelativeResize="0"/>
          <p:nvPr/>
        </p:nvPicPr>
        <p:blipFill>
          <a:blip r:embed="rId4">
            <a:alphaModFix/>
          </a:blip>
          <a:stretch>
            <a:fillRect/>
          </a:stretch>
        </p:blipFill>
        <p:spPr>
          <a:xfrm>
            <a:off x="1503525" y="788925"/>
            <a:ext cx="6360324" cy="3794625"/>
          </a:xfrm>
          <a:prstGeom prst="rect">
            <a:avLst/>
          </a:prstGeom>
          <a:noFill/>
          <a:ln>
            <a:noFill/>
          </a:ln>
        </p:spPr>
      </p:pic>
      <p:sp>
        <p:nvSpPr>
          <p:cNvPr id="514" name="Google Shape;514;p107"/>
          <p:cNvSpPr txBox="1"/>
          <p:nvPr/>
        </p:nvSpPr>
        <p:spPr>
          <a:xfrm>
            <a:off x="343200" y="119325"/>
            <a:ext cx="84576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Parte 1: implementando el proyecto</a:t>
            </a:r>
            <a:endParaRPr b="1" sz="3000">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0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8"/>
          <p:cNvSpPr txBox="1"/>
          <p:nvPr/>
        </p:nvSpPr>
        <p:spPr>
          <a:xfrm>
            <a:off x="434288" y="221450"/>
            <a:ext cx="82755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lt1"/>
                </a:solidFill>
                <a:latin typeface="DM Sans"/>
                <a:ea typeface="DM Sans"/>
                <a:cs typeface="DM Sans"/>
                <a:sym typeface="DM Sans"/>
              </a:rPr>
              <a:t>Parte 2: Probando en el navegador en endpoint especificado</a:t>
            </a:r>
            <a:endParaRPr b="1" sz="3000">
              <a:solidFill>
                <a:schemeClr val="lt1"/>
              </a:solidFill>
              <a:latin typeface="DM Sans"/>
              <a:ea typeface="DM Sans"/>
              <a:cs typeface="DM Sans"/>
              <a:sym typeface="DM Sans"/>
            </a:endParaRPr>
          </a:p>
        </p:txBody>
      </p:sp>
      <p:pic>
        <p:nvPicPr>
          <p:cNvPr id="521" name="Google Shape;521;p108"/>
          <p:cNvPicPr preferRelativeResize="0"/>
          <p:nvPr/>
        </p:nvPicPr>
        <p:blipFill>
          <a:blip r:embed="rId3">
            <a:alphaModFix/>
          </a:blip>
          <a:stretch>
            <a:fillRect/>
          </a:stretch>
        </p:blipFill>
        <p:spPr>
          <a:xfrm>
            <a:off x="1653888" y="1785250"/>
            <a:ext cx="5836275" cy="157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82"/>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Servidores Web</a:t>
            </a:r>
            <a:endParaRPr b="1" i="0" sz="4000" u="none" cap="none" strike="noStrike">
              <a:solidFill>
                <a:srgbClr val="EAFF6A"/>
              </a:solidFill>
              <a:latin typeface="DM Sans"/>
              <a:ea typeface="DM Sans"/>
              <a:cs typeface="DM Sans"/>
              <a:sym typeface="DM Sans"/>
            </a:endParaRPr>
          </a:p>
        </p:txBody>
      </p:sp>
      <p:sp>
        <p:nvSpPr>
          <p:cNvPr id="280" name="Google Shape;280;p8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6</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grpSp>
        <p:nvGrpSpPr>
          <p:cNvPr id="526" name="Google Shape;526;p109"/>
          <p:cNvGrpSpPr/>
          <p:nvPr/>
        </p:nvGrpSpPr>
        <p:grpSpPr>
          <a:xfrm>
            <a:off x="4202556" y="994173"/>
            <a:ext cx="738900" cy="738900"/>
            <a:chOff x="974706" y="2467173"/>
            <a:chExt cx="738900" cy="738900"/>
          </a:xfrm>
        </p:grpSpPr>
        <p:sp>
          <p:nvSpPr>
            <p:cNvPr id="527" name="Google Shape;527;p10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8" name="Google Shape;528;p10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29" name="Google Shape;529;p109"/>
          <p:cNvSpPr txBox="1"/>
          <p:nvPr/>
        </p:nvSpPr>
        <p:spPr>
          <a:xfrm>
            <a:off x="1414750" y="18013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Otras respuestas con express</a:t>
            </a:r>
            <a:endParaRPr b="1" i="0" sz="4000" u="none" cap="none" strike="noStrike">
              <a:solidFill>
                <a:schemeClr val="dk1"/>
              </a:solidFill>
              <a:highlight>
                <a:srgbClr val="EAFF6A"/>
              </a:highlight>
              <a:latin typeface="DM Sans"/>
              <a:ea typeface="DM Sans"/>
              <a:cs typeface="DM Sans"/>
              <a:sym typeface="DM Sans"/>
            </a:endParaRPr>
          </a:p>
        </p:txBody>
      </p:sp>
      <p:sp>
        <p:nvSpPr>
          <p:cNvPr id="530" name="Google Shape;530;p109"/>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a:t>
            </a:r>
            <a:endParaRPr b="1" i="0" sz="2000" u="none" cap="none" strike="noStrike">
              <a:solidFill>
                <a:srgbClr val="83AEFB"/>
              </a:solidFill>
              <a:latin typeface="DM Sans"/>
              <a:ea typeface="DM Sans"/>
              <a:cs typeface="DM Sans"/>
              <a:sym typeface="DM Sans"/>
            </a:endParaRPr>
          </a:p>
        </p:txBody>
      </p:sp>
      <p:sp>
        <p:nvSpPr>
          <p:cNvPr id="531" name="Google Shape;531;p109"/>
          <p:cNvSpPr txBox="1"/>
          <p:nvPr/>
        </p:nvSpPr>
        <p:spPr>
          <a:xfrm>
            <a:off x="987300" y="2973863"/>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Conociendo otros tipos de elementos que podemos responder con express.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pSp>
        <p:nvGrpSpPr>
          <p:cNvPr id="536" name="Google Shape;536;p110"/>
          <p:cNvGrpSpPr/>
          <p:nvPr/>
        </p:nvGrpSpPr>
        <p:grpSpPr>
          <a:xfrm>
            <a:off x="457347" y="468298"/>
            <a:ext cx="431074" cy="431074"/>
            <a:chOff x="974706" y="2467173"/>
            <a:chExt cx="738900" cy="738900"/>
          </a:xfrm>
        </p:grpSpPr>
        <p:sp>
          <p:nvSpPr>
            <p:cNvPr id="537" name="Google Shape;537;p11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8" name="Google Shape;538;p11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39" name="Google Shape;539;p11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Otras respuestas con express</a:t>
            </a:r>
            <a:endParaRPr b="1" i="0" sz="4000" u="none" cap="none" strike="noStrike">
              <a:solidFill>
                <a:schemeClr val="dk1"/>
              </a:solidFill>
              <a:latin typeface="DM Sans"/>
              <a:ea typeface="DM Sans"/>
              <a:cs typeface="DM Sans"/>
              <a:sym typeface="DM Sans"/>
            </a:endParaRPr>
          </a:p>
        </p:txBody>
      </p:sp>
      <p:pic>
        <p:nvPicPr>
          <p:cNvPr id="540" name="Google Shape;540;p11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41" name="Google Shape;541;p110"/>
          <p:cNvSpPr txBox="1"/>
          <p:nvPr/>
        </p:nvSpPr>
        <p:spPr>
          <a:xfrm>
            <a:off x="549525" y="2429675"/>
            <a:ext cx="52347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Crear un proyecto basado en express js, el cual cuente con un servidor que escuche en el puerto 8080. Además de configurar los siguientes endpoints: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El endpoint del método GET a la ruta  ‘/bienvenida’ deberá devolver un html con letras en color azul, en una string, dando la bienvenida.</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El endpoint del método GET a la ruta ‘/usuario’ deberá devolver un objeto con los datos de un usuario falso: {nombre, apellido,edad, correo}</a:t>
            </a:r>
            <a:endParaRPr sz="1350">
              <a:latin typeface="DM Sans"/>
              <a:ea typeface="DM Sans"/>
              <a:cs typeface="DM Sans"/>
              <a:sym typeface="DM Sans"/>
            </a:endParaRPr>
          </a:p>
        </p:txBody>
      </p:sp>
      <p:sp>
        <p:nvSpPr>
          <p:cNvPr id="542" name="Google Shape;542;p11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543" name="Google Shape;543;p110"/>
          <p:cNvPicPr preferRelativeResize="0"/>
          <p:nvPr/>
        </p:nvPicPr>
        <p:blipFill>
          <a:blip r:embed="rId5">
            <a:alphaModFix/>
          </a:blip>
          <a:stretch>
            <a:fillRect/>
          </a:stretch>
        </p:blipFill>
        <p:spPr>
          <a:xfrm>
            <a:off x="6440387" y="0"/>
            <a:ext cx="2703613" cy="5143500"/>
          </a:xfrm>
          <a:prstGeom prst="rect">
            <a:avLst/>
          </a:prstGeom>
          <a:noFill/>
          <a:ln>
            <a:noFill/>
          </a:ln>
        </p:spPr>
      </p:pic>
      <p:pic>
        <p:nvPicPr>
          <p:cNvPr id="544" name="Google Shape;544;p110"/>
          <p:cNvPicPr preferRelativeResize="0"/>
          <p:nvPr/>
        </p:nvPicPr>
        <p:blipFill rotWithShape="1">
          <a:blip r:embed="rId4">
            <a:alphaModFix/>
          </a:blip>
          <a:srcRect b="0" l="0" r="0" t="0"/>
          <a:stretch/>
        </p:blipFill>
        <p:spPr>
          <a:xfrm>
            <a:off x="7902363" y="4692275"/>
            <a:ext cx="1150750" cy="26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1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550" name="Google Shape;550;p11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12"/>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Objeto </a:t>
            </a:r>
            <a:r>
              <a:rPr b="1" lang="es" sz="4000">
                <a:solidFill>
                  <a:schemeClr val="accent5"/>
                </a:solidFill>
                <a:latin typeface="DM Sans"/>
                <a:ea typeface="DM Sans"/>
                <a:cs typeface="DM Sans"/>
                <a:sym typeface="DM Sans"/>
              </a:rPr>
              <a:t>request</a:t>
            </a:r>
            <a:endParaRPr b="1" i="0" sz="4000" u="none" cap="none" strike="noStrike">
              <a:solidFill>
                <a:schemeClr val="accent5"/>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1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Objeto request</a:t>
            </a:r>
            <a:endParaRPr b="1" sz="4000">
              <a:solidFill>
                <a:schemeClr val="dk1"/>
              </a:solidFill>
              <a:latin typeface="DM Sans"/>
              <a:ea typeface="DM Sans"/>
              <a:cs typeface="DM Sans"/>
              <a:sym typeface="DM Sans"/>
            </a:endParaRPr>
          </a:p>
        </p:txBody>
      </p:sp>
      <p:sp>
        <p:nvSpPr>
          <p:cNvPr id="561" name="Google Shape;561;p113"/>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 hacer los endpoints, hasta el momento sólo hemos utilizado el elemento “res”, el cual utilizamos para responder a una petición.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Sin embargo, estos últimos ejercicios hemos dejado de lado el “req” que viene a su izquierda, ahora abordaremos qué utilidad tiene y cómo podemos utilizarlo.</a:t>
            </a:r>
            <a:endParaRPr sz="1350">
              <a:latin typeface="DM Sans"/>
              <a:ea typeface="DM Sans"/>
              <a:cs typeface="DM Sans"/>
              <a:sym typeface="DM Sans"/>
            </a:endParaRPr>
          </a:p>
        </p:txBody>
      </p:sp>
      <p:sp>
        <p:nvSpPr>
          <p:cNvPr id="562" name="Google Shape;562;p113"/>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objeto req cuenta con tres propiedades principales: </a:t>
            </a:r>
            <a:r>
              <a:rPr b="1" lang="es" sz="1350">
                <a:latin typeface="DM Sans"/>
                <a:ea typeface="DM Sans"/>
                <a:cs typeface="DM Sans"/>
                <a:sym typeface="DM Sans"/>
              </a:rPr>
              <a:t>req.query, req.params, req.body</a:t>
            </a:r>
            <a:r>
              <a:rPr lang="es" sz="1350">
                <a:latin typeface="DM Sans"/>
                <a:ea typeface="DM Sans"/>
                <a:cs typeface="DM Sans"/>
                <a:sym typeface="DM Sans"/>
              </a:rPr>
              <a:t>.</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día de hoy abordaremos req.query y req.params, en la próxima clase profundizaremos sobre req.body</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1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req.params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1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req.params</a:t>
            </a:r>
            <a:endParaRPr b="1" sz="4000">
              <a:solidFill>
                <a:schemeClr val="dk1"/>
              </a:solidFill>
              <a:latin typeface="DM Sans"/>
              <a:ea typeface="DM Sans"/>
              <a:cs typeface="DM Sans"/>
              <a:sym typeface="DM Sans"/>
            </a:endParaRPr>
          </a:p>
        </p:txBody>
      </p:sp>
      <p:sp>
        <p:nvSpPr>
          <p:cNvPr id="573" name="Google Shape;573;p115"/>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Se utiliza cuando necesitamos obtener elementos dinámicos desde la ruta que está llamando el cliente.</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para poder definir un “parámetro” dentro de la ruta a trabajar, basta con colocar el símbolo de dos puntos </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antes del parámetro, de esta manera, express reconoce que queremos que ese elemento sea dinámico.</a:t>
            </a: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116"/>
          <p:cNvPicPr preferRelativeResize="0"/>
          <p:nvPr/>
        </p:nvPicPr>
        <p:blipFill>
          <a:blip r:embed="rId3">
            <a:alphaModFix/>
          </a:blip>
          <a:stretch>
            <a:fillRect/>
          </a:stretch>
        </p:blipFill>
        <p:spPr>
          <a:xfrm>
            <a:off x="1187825" y="541688"/>
            <a:ext cx="6896300" cy="4060125"/>
          </a:xfrm>
          <a:prstGeom prst="rect">
            <a:avLst/>
          </a:prstGeom>
          <a:noFill/>
          <a:ln>
            <a:noFill/>
          </a:ln>
        </p:spPr>
      </p:pic>
      <p:sp>
        <p:nvSpPr>
          <p:cNvPr id="579" name="Google Shape;579;p116"/>
          <p:cNvSpPr txBox="1"/>
          <p:nvPr/>
        </p:nvSpPr>
        <p:spPr>
          <a:xfrm>
            <a:off x="946650" y="0"/>
            <a:ext cx="7250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solidFill>
                  <a:schemeClr val="dk1"/>
                </a:solidFill>
                <a:latin typeface="DM Sans"/>
                <a:ea typeface="DM Sans"/>
                <a:cs typeface="DM Sans"/>
                <a:sym typeface="DM Sans"/>
              </a:rPr>
              <a:t>Definiendo endpoints con params</a:t>
            </a:r>
            <a:endParaRPr b="1" sz="3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117"/>
          <p:cNvPicPr preferRelativeResize="0"/>
          <p:nvPr/>
        </p:nvPicPr>
        <p:blipFill rotWithShape="1">
          <a:blip r:embed="rId3">
            <a:alphaModFix/>
          </a:blip>
          <a:srcRect b="13299" l="0" r="0" t="0"/>
          <a:stretch/>
        </p:blipFill>
        <p:spPr>
          <a:xfrm>
            <a:off x="582125" y="1972500"/>
            <a:ext cx="7356875" cy="1232475"/>
          </a:xfrm>
          <a:prstGeom prst="rect">
            <a:avLst/>
          </a:prstGeom>
          <a:noFill/>
          <a:ln cap="flat" cmpd="sng" w="9525">
            <a:solidFill>
              <a:srgbClr val="F4CCCC"/>
            </a:solidFill>
            <a:prstDash val="solid"/>
            <a:round/>
            <a:headEnd len="sm" w="sm" type="none"/>
            <a:tailEnd len="sm" w="sm" type="none"/>
          </a:ln>
        </p:spPr>
      </p:pic>
      <p:sp>
        <p:nvSpPr>
          <p:cNvPr id="585" name="Google Shape;585;p117"/>
          <p:cNvSpPr/>
          <p:nvPr/>
        </p:nvSpPr>
        <p:spPr>
          <a:xfrm rot="4678021">
            <a:off x="5622970" y="1599836"/>
            <a:ext cx="1496583" cy="279135"/>
          </a:xfrm>
          <a:prstGeom prst="rightArrow">
            <a:avLst>
              <a:gd fmla="val 50000" name="adj1"/>
              <a:gd fmla="val 50000" name="adj2"/>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AFF6A"/>
              </a:solidFill>
            </a:endParaRPr>
          </a:p>
        </p:txBody>
      </p:sp>
      <p:sp>
        <p:nvSpPr>
          <p:cNvPr id="586" name="Google Shape;586;p117"/>
          <p:cNvSpPr/>
          <p:nvPr/>
        </p:nvSpPr>
        <p:spPr>
          <a:xfrm rot="7029690">
            <a:off x="6778297" y="1674638"/>
            <a:ext cx="1559474" cy="279211"/>
          </a:xfrm>
          <a:prstGeom prst="rightArrow">
            <a:avLst>
              <a:gd fmla="val 50000" name="adj1"/>
              <a:gd fmla="val 50000" name="adj2"/>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AFF6A"/>
              </a:solidFill>
            </a:endParaRPr>
          </a:p>
        </p:txBody>
      </p:sp>
      <p:sp>
        <p:nvSpPr>
          <p:cNvPr id="587" name="Google Shape;587;p117"/>
          <p:cNvSpPr txBox="1"/>
          <p:nvPr/>
        </p:nvSpPr>
        <p:spPr>
          <a:xfrm>
            <a:off x="5783550" y="698200"/>
            <a:ext cx="1175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:nombre</a:t>
            </a:r>
            <a:endParaRPr b="1" sz="1350">
              <a:latin typeface="DM Sans"/>
              <a:ea typeface="DM Sans"/>
              <a:cs typeface="DM Sans"/>
              <a:sym typeface="DM Sans"/>
            </a:endParaRPr>
          </a:p>
        </p:txBody>
      </p:sp>
      <p:sp>
        <p:nvSpPr>
          <p:cNvPr id="588" name="Google Shape;588;p117"/>
          <p:cNvSpPr txBox="1"/>
          <p:nvPr/>
        </p:nvSpPr>
        <p:spPr>
          <a:xfrm>
            <a:off x="7691450" y="756400"/>
            <a:ext cx="1047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:apellido</a:t>
            </a:r>
            <a:endParaRPr b="1" sz="1350">
              <a:latin typeface="DM Sans"/>
              <a:ea typeface="DM Sans"/>
              <a:cs typeface="DM Sans"/>
              <a:sym typeface="DM Sans"/>
            </a:endParaRPr>
          </a:p>
        </p:txBody>
      </p:sp>
      <p:sp>
        <p:nvSpPr>
          <p:cNvPr id="589" name="Google Shape;589;p117"/>
          <p:cNvSpPr txBox="1"/>
          <p:nvPr/>
        </p:nvSpPr>
        <p:spPr>
          <a:xfrm>
            <a:off x="2071375" y="674950"/>
            <a:ext cx="37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EAFF6A"/>
              </a:solidFill>
            </a:endParaRPr>
          </a:p>
        </p:txBody>
      </p:sp>
      <p:sp>
        <p:nvSpPr>
          <p:cNvPr id="590" name="Google Shape;590;p117"/>
          <p:cNvSpPr txBox="1"/>
          <p:nvPr/>
        </p:nvSpPr>
        <p:spPr>
          <a:xfrm>
            <a:off x="590725" y="474850"/>
            <a:ext cx="507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rgbClr val="121212"/>
                </a:solidFill>
                <a:latin typeface="DM Sans"/>
                <a:ea typeface="DM Sans"/>
                <a:cs typeface="DM Sans"/>
                <a:sym typeface="DM Sans"/>
              </a:rPr>
              <a:t>Probando endpoint de dos parámetros, pasando nombres de manera dinámica</a:t>
            </a:r>
            <a:endParaRPr b="1" sz="2000">
              <a:solidFill>
                <a:srgbClr val="121212"/>
              </a:solidFill>
              <a:latin typeface="DM Sans"/>
              <a:ea typeface="DM Sans"/>
              <a:cs typeface="DM Sans"/>
              <a:sym typeface="DM Sans"/>
            </a:endParaRPr>
          </a:p>
        </p:txBody>
      </p:sp>
      <p:pic>
        <p:nvPicPr>
          <p:cNvPr id="591" name="Google Shape;591;p117"/>
          <p:cNvPicPr preferRelativeResize="0"/>
          <p:nvPr/>
        </p:nvPicPr>
        <p:blipFill>
          <a:blip r:embed="rId4">
            <a:alphaModFix/>
          </a:blip>
          <a:stretch>
            <a:fillRect/>
          </a:stretch>
        </p:blipFill>
        <p:spPr>
          <a:xfrm>
            <a:off x="590725" y="3250326"/>
            <a:ext cx="7214675" cy="1421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18"/>
          <p:cNvSpPr txBox="1"/>
          <p:nvPr/>
        </p:nvSpPr>
        <p:spPr>
          <a:xfrm>
            <a:off x="1445150" y="688825"/>
            <a:ext cx="7169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Ejemplo en vivo: Caso práctico de uso de params</a:t>
            </a:r>
            <a:endParaRPr b="1" i="0" sz="3500" u="none" cap="none" strike="noStrike">
              <a:solidFill>
                <a:srgbClr val="EAFF6A"/>
              </a:solidFill>
              <a:latin typeface="DM Sans"/>
              <a:ea typeface="DM Sans"/>
              <a:cs typeface="DM Sans"/>
              <a:sym typeface="DM Sans"/>
            </a:endParaRPr>
          </a:p>
        </p:txBody>
      </p:sp>
      <p:sp>
        <p:nvSpPr>
          <p:cNvPr id="597" name="Google Shape;597;p118"/>
          <p:cNvSpPr txBox="1"/>
          <p:nvPr/>
        </p:nvSpPr>
        <p:spPr>
          <a:xfrm>
            <a:off x="532100" y="1411100"/>
            <a:ext cx="7169400" cy="346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rgbClr val="EAFF6A"/>
              </a:buClr>
              <a:buSzPts val="2300"/>
              <a:buFont typeface="Helvetica Neue"/>
              <a:buChar char="✓"/>
            </a:pPr>
            <a:r>
              <a:rPr lang="es" sz="2300">
                <a:solidFill>
                  <a:srgbClr val="B7B7B7"/>
                </a:solidFill>
                <a:latin typeface="DM Sans"/>
                <a:ea typeface="DM Sans"/>
                <a:cs typeface="DM Sans"/>
                <a:sym typeface="DM Sans"/>
              </a:rPr>
              <a:t>Dado un arreglo de objetos de tipo usuario, realizar un servidor en express que permita obtener dichos usuarios.</a:t>
            </a:r>
            <a:endParaRPr sz="2300">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La ruta raíz ‘/’ debe devolver todos los usuarios</a:t>
            </a:r>
            <a:endParaRPr sz="2300">
              <a:solidFill>
                <a:srgbClr val="B7B7B7"/>
              </a:solidFill>
              <a:latin typeface="DM Sans"/>
              <a:ea typeface="DM Sans"/>
              <a:cs typeface="DM Sans"/>
              <a:sym typeface="DM Sans"/>
            </a:endParaRPr>
          </a:p>
          <a:p>
            <a:pPr indent="-374650" lvl="0" marL="457200" marR="0" rtl="0" algn="l">
              <a:lnSpc>
                <a:spcPct val="100000"/>
              </a:lnSpc>
              <a:spcBef>
                <a:spcPts val="100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la ruta /:userId debe devolver sólo al usuario con dicho Id.</a:t>
            </a:r>
            <a:endParaRPr sz="23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598" name="Google Shape;598;p118"/>
          <p:cNvGrpSpPr/>
          <p:nvPr/>
        </p:nvGrpSpPr>
        <p:grpSpPr>
          <a:xfrm>
            <a:off x="473351" y="619523"/>
            <a:ext cx="738900" cy="738900"/>
            <a:chOff x="473351" y="619523"/>
            <a:chExt cx="738900" cy="738900"/>
          </a:xfrm>
        </p:grpSpPr>
        <p:sp>
          <p:nvSpPr>
            <p:cNvPr id="599" name="Google Shape;599;p11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0" name="Google Shape;600;p11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83"/>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286" name="Google Shape;286;p83"/>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287" name="Google Shape;287;p83"/>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288" name="Google Shape;288;p83"/>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289" name="Google Shape;289;p83"/>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i="0" lang="es" sz="1200" u="none" cap="none" strike="noStrike">
                <a:solidFill>
                  <a:schemeClr val="lt1"/>
                </a:solidFill>
                <a:latin typeface="DM Sans"/>
                <a:ea typeface="DM Sans"/>
                <a:cs typeface="DM Sans"/>
                <a:sym typeface="DM Sans"/>
              </a:rPr>
              <a:t>0</a:t>
            </a:r>
            <a:r>
              <a:rPr lang="es" sz="1200">
                <a:solidFill>
                  <a:schemeClr val="lt1"/>
                </a:solidFill>
                <a:latin typeface="DM Sans"/>
                <a:ea typeface="DM Sans"/>
                <a:cs typeface="DM Sans"/>
                <a:sym typeface="DM Sans"/>
              </a:rPr>
              <a:t>5</a:t>
            </a:r>
            <a:endParaRPr i="0" sz="1600" u="none" cap="none" strike="noStrike">
              <a:solidFill>
                <a:schemeClr val="lt1"/>
              </a:solidFill>
              <a:latin typeface="DM Sans"/>
              <a:ea typeface="DM Sans"/>
              <a:cs typeface="DM Sans"/>
              <a:sym typeface="DM Sans"/>
            </a:endParaRPr>
          </a:p>
        </p:txBody>
      </p:sp>
      <p:cxnSp>
        <p:nvCxnSpPr>
          <p:cNvPr id="290" name="Google Shape;290;p83"/>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291" name="Google Shape;291;p83"/>
          <p:cNvSpPr txBox="1"/>
          <p:nvPr/>
        </p:nvSpPr>
        <p:spPr>
          <a:xfrm>
            <a:off x="1441813" y="1914550"/>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Administrador de paquetes NPM</a:t>
            </a:r>
            <a:endParaRPr b="1" i="0" sz="1500" u="none" cap="none" strike="noStrike">
              <a:solidFill>
                <a:srgbClr val="999999"/>
              </a:solidFill>
              <a:latin typeface="DM Sans"/>
              <a:ea typeface="DM Sans"/>
              <a:cs typeface="DM Sans"/>
              <a:sym typeface="DM Sans"/>
            </a:endParaRPr>
          </a:p>
        </p:txBody>
      </p:sp>
      <p:sp>
        <p:nvSpPr>
          <p:cNvPr id="292" name="Google Shape;292;p83"/>
          <p:cNvSpPr txBox="1"/>
          <p:nvPr/>
        </p:nvSpPr>
        <p:spPr>
          <a:xfrm>
            <a:off x="3698075" y="15361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06</a:t>
            </a:r>
            <a:endParaRPr b="1" i="0" sz="1600" u="none" cap="none" strike="noStrike">
              <a:solidFill>
                <a:srgbClr val="FFFFFF"/>
              </a:solidFill>
              <a:latin typeface="DM Sans"/>
              <a:ea typeface="DM Sans"/>
              <a:cs typeface="DM Sans"/>
              <a:sym typeface="DM Sans"/>
            </a:endParaRPr>
          </a:p>
        </p:txBody>
      </p:sp>
      <p:cxnSp>
        <p:nvCxnSpPr>
          <p:cNvPr id="293" name="Google Shape;293;p83"/>
          <p:cNvCxnSpPr/>
          <p:nvPr/>
        </p:nvCxnSpPr>
        <p:spPr>
          <a:xfrm>
            <a:off x="3757913" y="2732100"/>
            <a:ext cx="1778400" cy="0"/>
          </a:xfrm>
          <a:prstGeom prst="straightConnector1">
            <a:avLst/>
          </a:prstGeom>
          <a:noFill/>
          <a:ln cap="flat" cmpd="sng" w="9525">
            <a:solidFill>
              <a:srgbClr val="434343"/>
            </a:solidFill>
            <a:prstDash val="solid"/>
            <a:round/>
            <a:headEnd len="sm" w="sm" type="none"/>
            <a:tailEnd len="sm" w="sm" type="none"/>
          </a:ln>
        </p:spPr>
      </p:cxnSp>
      <p:sp>
        <p:nvSpPr>
          <p:cNvPr id="294" name="Google Shape;294;p83"/>
          <p:cNvSpPr txBox="1"/>
          <p:nvPr/>
        </p:nvSpPr>
        <p:spPr>
          <a:xfrm>
            <a:off x="3698088" y="2030050"/>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Servidores web</a:t>
            </a:r>
            <a:endParaRPr b="1" sz="1500">
              <a:solidFill>
                <a:srgbClr val="EAFF6A"/>
              </a:solidFill>
              <a:latin typeface="DM Sans"/>
              <a:ea typeface="DM Sans"/>
              <a:cs typeface="DM Sans"/>
              <a:sym typeface="DM Sans"/>
            </a:endParaRPr>
          </a:p>
        </p:txBody>
      </p:sp>
      <p:cxnSp>
        <p:nvCxnSpPr>
          <p:cNvPr id="295" name="Google Shape;295;p83"/>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296" name="Google Shape;296;p83"/>
          <p:cNvCxnSpPr/>
          <p:nvPr/>
        </p:nvCxnSpPr>
        <p:spPr>
          <a:xfrm>
            <a:off x="3773338" y="1905400"/>
            <a:ext cx="1778400" cy="0"/>
          </a:xfrm>
          <a:prstGeom prst="straightConnector1">
            <a:avLst/>
          </a:prstGeom>
          <a:noFill/>
          <a:ln cap="flat" cmpd="sng" w="9525">
            <a:solidFill>
              <a:srgbClr val="434343"/>
            </a:solidFill>
            <a:prstDash val="solid"/>
            <a:round/>
            <a:headEnd len="sm" w="sm" type="none"/>
            <a:tailEnd len="sm" w="sm" type="none"/>
          </a:ln>
        </p:spPr>
      </p:cxnSp>
      <p:sp>
        <p:nvSpPr>
          <p:cNvPr id="297" name="Google Shape;297;p83"/>
          <p:cNvSpPr txBox="1"/>
          <p:nvPr/>
        </p:nvSpPr>
        <p:spPr>
          <a:xfrm>
            <a:off x="3796188" y="2793950"/>
            <a:ext cx="17325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Protocolo HTTP</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Servidor con express js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Objeto request</a:t>
            </a:r>
            <a:endParaRPr sz="1200">
              <a:solidFill>
                <a:schemeClr val="lt1"/>
              </a:solidFill>
              <a:latin typeface="DM Sans"/>
              <a:ea typeface="DM Sans"/>
              <a:cs typeface="DM Sans"/>
              <a:sym typeface="DM Sans"/>
            </a:endParaRPr>
          </a:p>
        </p:txBody>
      </p:sp>
      <p:sp>
        <p:nvSpPr>
          <p:cNvPr id="298" name="Google Shape;298;p83"/>
          <p:cNvSpPr txBox="1"/>
          <p:nvPr/>
        </p:nvSpPr>
        <p:spPr>
          <a:xfrm>
            <a:off x="1522250" y="2643050"/>
            <a:ext cx="17784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666666"/>
                </a:solidFill>
                <a:uFill>
                  <a:noFill/>
                </a:uFill>
                <a:latin typeface="DM Sans"/>
                <a:ea typeface="DM Sans"/>
                <a:cs typeface="DM Sans"/>
                <a:sym typeface="DM Sans"/>
                <a:hlinkClick action="ppaction://hlinksldjump" r:id="rId8">
                  <a:extLst>
                    <a:ext uri="{A12FA001-AC4F-418D-AE19-62706E023703}">
                      <ahyp:hlinkClr val="tx"/>
                    </a:ext>
                  </a:extLst>
                </a:hlinkClick>
              </a:rPr>
              <a:t>Node Js</a:t>
            </a:r>
            <a:endParaRPr sz="1200">
              <a:solidFill>
                <a:srgbClr val="666666"/>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666666"/>
                </a:solidFill>
                <a:uFill>
                  <a:noFill/>
                </a:uFill>
                <a:latin typeface="DM Sans"/>
                <a:ea typeface="DM Sans"/>
                <a:cs typeface="DM Sans"/>
                <a:sym typeface="DM Sans"/>
                <a:hlinkClick action="ppaction://hlinksldjump" r:id="rId9">
                  <a:extLst>
                    <a:ext uri="{A12FA001-AC4F-418D-AE19-62706E023703}">
                      <ahyp:hlinkClr val="tx"/>
                    </a:ext>
                  </a:extLst>
                </a:hlinkClick>
              </a:rPr>
              <a:t>Módulos nativos</a:t>
            </a:r>
            <a:endParaRPr sz="1200">
              <a:solidFill>
                <a:srgbClr val="666666"/>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666666"/>
                </a:solidFill>
                <a:uFill>
                  <a:noFill/>
                </a:uFill>
                <a:latin typeface="DM Sans"/>
                <a:ea typeface="DM Sans"/>
                <a:cs typeface="DM Sans"/>
                <a:sym typeface="DM Sans"/>
                <a:hlinkClick>
                  <a:extLst>
                    <a:ext uri="{A12FA001-AC4F-418D-AE19-62706E023703}">
                      <ahyp:hlinkClr val="tx"/>
                    </a:ext>
                  </a:extLst>
                </a:hlinkClick>
              </a:rPr>
              <a:t>NPM</a:t>
            </a:r>
            <a:endParaRPr sz="1200">
              <a:solidFill>
                <a:srgbClr val="666666"/>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666666"/>
                </a:solidFill>
                <a:uFill>
                  <a:noFill/>
                </a:uFill>
                <a:latin typeface="DM Sans"/>
                <a:ea typeface="DM Sans"/>
                <a:cs typeface="DM Sans"/>
                <a:sym typeface="DM Sans"/>
                <a:hlinkClick>
                  <a:extLst>
                    <a:ext uri="{A12FA001-AC4F-418D-AE19-62706E023703}">
                      <ahyp:hlinkClr val="tx"/>
                    </a:ext>
                  </a:extLst>
                </a:hlinkClick>
              </a:rPr>
              <a:t>Instalaciones globales y locales</a:t>
            </a:r>
            <a:endParaRPr sz="1200">
              <a:solidFill>
                <a:srgbClr val="666666"/>
              </a:solidFill>
              <a:latin typeface="DM Sans"/>
              <a:ea typeface="DM Sans"/>
              <a:cs typeface="DM Sans"/>
              <a:sym typeface="DM Sans"/>
            </a:endParaRPr>
          </a:p>
        </p:txBody>
      </p:sp>
      <p:pic>
        <p:nvPicPr>
          <p:cNvPr id="299" name="Google Shape;299;p83"/>
          <p:cNvPicPr preferRelativeResize="0"/>
          <p:nvPr/>
        </p:nvPicPr>
        <p:blipFill rotWithShape="1">
          <a:blip r:embed="rId4">
            <a:alphaModFix/>
          </a:blip>
          <a:srcRect b="0" l="0" r="0" t="0"/>
          <a:stretch/>
        </p:blipFill>
        <p:spPr>
          <a:xfrm>
            <a:off x="5926150" y="1365650"/>
            <a:ext cx="1958700" cy="2989595"/>
          </a:xfrm>
          <a:prstGeom prst="rect">
            <a:avLst/>
          </a:prstGeom>
          <a:noFill/>
          <a:ln>
            <a:noFill/>
          </a:ln>
        </p:spPr>
      </p:pic>
      <p:sp>
        <p:nvSpPr>
          <p:cNvPr id="300" name="Google Shape;300;p83"/>
          <p:cNvSpPr txBox="1"/>
          <p:nvPr/>
        </p:nvSpPr>
        <p:spPr>
          <a:xfrm>
            <a:off x="59259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07</a:t>
            </a:r>
            <a:endParaRPr i="0" sz="1600" u="none" cap="none" strike="noStrike">
              <a:solidFill>
                <a:schemeClr val="lt1"/>
              </a:solidFill>
              <a:latin typeface="DM Sans"/>
              <a:ea typeface="DM Sans"/>
              <a:cs typeface="DM Sans"/>
              <a:sym typeface="DM Sans"/>
            </a:endParaRPr>
          </a:p>
        </p:txBody>
      </p:sp>
      <p:cxnSp>
        <p:nvCxnSpPr>
          <p:cNvPr id="301" name="Google Shape;301;p83"/>
          <p:cNvCxnSpPr/>
          <p:nvPr/>
        </p:nvCxnSpPr>
        <p:spPr>
          <a:xfrm>
            <a:off x="60006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302" name="Google Shape;302;p83"/>
          <p:cNvSpPr txBox="1"/>
          <p:nvPr/>
        </p:nvSpPr>
        <p:spPr>
          <a:xfrm>
            <a:off x="5953713" y="2030050"/>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Express avanzado</a:t>
            </a:r>
            <a:endParaRPr b="1" i="0" sz="1500" u="none" cap="none" strike="noStrike">
              <a:solidFill>
                <a:srgbClr val="999999"/>
              </a:solidFill>
              <a:latin typeface="DM Sans"/>
              <a:ea typeface="DM Sans"/>
              <a:cs typeface="DM Sans"/>
              <a:sym typeface="DM Sans"/>
            </a:endParaRPr>
          </a:p>
        </p:txBody>
      </p:sp>
      <p:cxnSp>
        <p:nvCxnSpPr>
          <p:cNvPr id="303" name="Google Shape;303;p83"/>
          <p:cNvCxnSpPr/>
          <p:nvPr/>
        </p:nvCxnSpPr>
        <p:spPr>
          <a:xfrm>
            <a:off x="6016088" y="1832550"/>
            <a:ext cx="1778400" cy="0"/>
          </a:xfrm>
          <a:prstGeom prst="straightConnector1">
            <a:avLst/>
          </a:prstGeom>
          <a:noFill/>
          <a:ln cap="flat" cmpd="sng" w="9525">
            <a:solidFill>
              <a:srgbClr val="434343"/>
            </a:solidFill>
            <a:prstDash val="solid"/>
            <a:round/>
            <a:headEnd len="sm" w="sm" type="none"/>
            <a:tailEnd len="sm" w="sm" type="none"/>
          </a:ln>
        </p:spPr>
      </p:cxnSp>
      <p:sp>
        <p:nvSpPr>
          <p:cNvPr id="304" name="Google Shape;304;p83"/>
          <p:cNvSpPr txBox="1"/>
          <p:nvPr/>
        </p:nvSpPr>
        <p:spPr>
          <a:xfrm>
            <a:off x="6023600" y="2737550"/>
            <a:ext cx="17784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Status de protocolo http</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Concepto de API REST</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latin typeface="DM Sans"/>
                <a:ea typeface="DM Sans"/>
                <a:cs typeface="DM Sans"/>
                <a:sym typeface="DM Sans"/>
              </a:rPr>
              <a:t>Métodos POST, PUT, DELETE</a:t>
            </a:r>
            <a:endParaRPr sz="1200">
              <a:solidFill>
                <a:srgbClr val="999999"/>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119"/>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06" name="Google Shape;606;p119"/>
          <p:cNvPicPr preferRelativeResize="0"/>
          <p:nvPr/>
        </p:nvPicPr>
        <p:blipFill>
          <a:blip r:embed="rId4">
            <a:alphaModFix/>
          </a:blip>
          <a:stretch>
            <a:fillRect/>
          </a:stretch>
        </p:blipFill>
        <p:spPr>
          <a:xfrm>
            <a:off x="1920650" y="282399"/>
            <a:ext cx="6202949" cy="4340150"/>
          </a:xfrm>
          <a:prstGeom prst="rect">
            <a:avLst/>
          </a:prstGeom>
          <a:noFill/>
          <a:ln>
            <a:noFill/>
          </a:ln>
        </p:spPr>
      </p:pic>
      <p:sp>
        <p:nvSpPr>
          <p:cNvPr id="607" name="Google Shape;607;p119"/>
          <p:cNvSpPr txBox="1"/>
          <p:nvPr/>
        </p:nvSpPr>
        <p:spPr>
          <a:xfrm>
            <a:off x="67025" y="1925250"/>
            <a:ext cx="225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dk1"/>
                </a:solidFill>
                <a:latin typeface="DM Sans"/>
                <a:ea typeface="DM Sans"/>
                <a:cs typeface="DM Sans"/>
                <a:sym typeface="DM Sans"/>
              </a:rPr>
              <a:t>Ejemplo: Implementación</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12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13" name="Google Shape;613;p120"/>
          <p:cNvPicPr preferRelativeResize="0"/>
          <p:nvPr/>
        </p:nvPicPr>
        <p:blipFill>
          <a:blip r:embed="rId4">
            <a:alphaModFix/>
          </a:blip>
          <a:stretch>
            <a:fillRect/>
          </a:stretch>
        </p:blipFill>
        <p:spPr>
          <a:xfrm>
            <a:off x="3316938" y="248200"/>
            <a:ext cx="4914900" cy="1514475"/>
          </a:xfrm>
          <a:prstGeom prst="rect">
            <a:avLst/>
          </a:prstGeom>
          <a:noFill/>
          <a:ln>
            <a:noFill/>
          </a:ln>
        </p:spPr>
      </p:pic>
      <p:pic>
        <p:nvPicPr>
          <p:cNvPr id="614" name="Google Shape;614;p120"/>
          <p:cNvPicPr preferRelativeResize="0"/>
          <p:nvPr/>
        </p:nvPicPr>
        <p:blipFill>
          <a:blip r:embed="rId5">
            <a:alphaModFix/>
          </a:blip>
          <a:stretch>
            <a:fillRect/>
          </a:stretch>
        </p:blipFill>
        <p:spPr>
          <a:xfrm>
            <a:off x="3316950" y="2099825"/>
            <a:ext cx="5505450" cy="1066800"/>
          </a:xfrm>
          <a:prstGeom prst="rect">
            <a:avLst/>
          </a:prstGeom>
          <a:noFill/>
          <a:ln>
            <a:noFill/>
          </a:ln>
        </p:spPr>
      </p:pic>
      <p:pic>
        <p:nvPicPr>
          <p:cNvPr id="615" name="Google Shape;615;p120"/>
          <p:cNvPicPr preferRelativeResize="0"/>
          <p:nvPr/>
        </p:nvPicPr>
        <p:blipFill>
          <a:blip r:embed="rId6">
            <a:alphaModFix/>
          </a:blip>
          <a:stretch>
            <a:fillRect/>
          </a:stretch>
        </p:blipFill>
        <p:spPr>
          <a:xfrm>
            <a:off x="3360138" y="3360100"/>
            <a:ext cx="5534025" cy="1028700"/>
          </a:xfrm>
          <a:prstGeom prst="rect">
            <a:avLst/>
          </a:prstGeom>
          <a:noFill/>
          <a:ln>
            <a:noFill/>
          </a:ln>
        </p:spPr>
      </p:pic>
      <p:sp>
        <p:nvSpPr>
          <p:cNvPr id="616" name="Google Shape;616;p120"/>
          <p:cNvSpPr txBox="1"/>
          <p:nvPr/>
        </p:nvSpPr>
        <p:spPr>
          <a:xfrm>
            <a:off x="153250" y="58427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Prueba ruta raíz: Debe devolver todos los usuarios.</a:t>
            </a:r>
            <a:endParaRPr sz="1000">
              <a:solidFill>
                <a:schemeClr val="dk1"/>
              </a:solidFill>
            </a:endParaRPr>
          </a:p>
        </p:txBody>
      </p:sp>
      <p:sp>
        <p:nvSpPr>
          <p:cNvPr id="617" name="Google Shape;617;p120"/>
          <p:cNvSpPr txBox="1"/>
          <p:nvPr/>
        </p:nvSpPr>
        <p:spPr>
          <a:xfrm>
            <a:off x="153250" y="2048375"/>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Prueba con parámetro válido: Debe encontrar al usuario y devolver sólo ese usuario.</a:t>
            </a:r>
            <a:endParaRPr sz="1000">
              <a:solidFill>
                <a:schemeClr val="dk1"/>
              </a:solidFill>
            </a:endParaRPr>
          </a:p>
        </p:txBody>
      </p:sp>
      <p:sp>
        <p:nvSpPr>
          <p:cNvPr id="618" name="Google Shape;618;p120"/>
          <p:cNvSpPr txBox="1"/>
          <p:nvPr/>
        </p:nvSpPr>
        <p:spPr>
          <a:xfrm>
            <a:off x="144100" y="3419425"/>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Prueba con parámetro inválido: Debe arrojar error al no encontrar usuario con ese id.</a:t>
            </a:r>
            <a:endParaRPr sz="16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2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req.query</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22"/>
          <p:cNvSpPr txBox="1"/>
          <p:nvPr/>
        </p:nvSpPr>
        <p:spPr>
          <a:xfrm>
            <a:off x="457725" y="949113"/>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req.query</a:t>
            </a:r>
            <a:endParaRPr b="1" i="0" sz="4000" u="none" cap="none" strike="noStrike">
              <a:solidFill>
                <a:schemeClr val="dk1"/>
              </a:solidFill>
              <a:latin typeface="DM Sans"/>
              <a:ea typeface="DM Sans"/>
              <a:cs typeface="DM Sans"/>
              <a:sym typeface="DM Sans"/>
            </a:endParaRPr>
          </a:p>
        </p:txBody>
      </p:sp>
      <p:sp>
        <p:nvSpPr>
          <p:cNvPr id="629" name="Google Shape;629;p122"/>
          <p:cNvSpPr txBox="1"/>
          <p:nvPr/>
        </p:nvSpPr>
        <p:spPr>
          <a:xfrm>
            <a:off x="457725" y="1905363"/>
            <a:ext cx="4536600" cy="241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su nombre lo indica, query refiere a las múltiples consultas que se pueden hacer a un determinado endpoint, basta conque en la url coloquemos el símbolo </a:t>
            </a:r>
            <a:r>
              <a:rPr b="1" i="1" lang="es" sz="2350">
                <a:latin typeface="DM Sans"/>
                <a:ea typeface="DM Sans"/>
                <a:cs typeface="DM Sans"/>
                <a:sym typeface="DM Sans"/>
              </a:rPr>
              <a:t>?</a:t>
            </a:r>
            <a:r>
              <a:rPr lang="es" sz="1350">
                <a:latin typeface="DM Sans"/>
                <a:ea typeface="DM Sans"/>
                <a:cs typeface="DM Sans"/>
                <a:sym typeface="DM Sans"/>
              </a:rPr>
              <a:t> , entonces express reconocerá que hay que meter información al objeto </a:t>
            </a:r>
            <a:r>
              <a:rPr b="1" lang="es" sz="1350">
                <a:latin typeface="DM Sans"/>
                <a:ea typeface="DM Sans"/>
                <a:cs typeface="DM Sans"/>
                <a:sym typeface="DM Sans"/>
              </a:rPr>
              <a:t>req.query</a:t>
            </a:r>
            <a:r>
              <a:rPr lang="es" sz="1350">
                <a:latin typeface="DM Sans"/>
                <a:ea typeface="DM Sans"/>
                <a:cs typeface="DM Sans"/>
                <a:sym typeface="DM Sans"/>
              </a:rPr>
              <a:t> para poder utilizarlo en el endpoint.</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buscamos algo en nuestro navegador, llamamos a un endpoint haciendo un determinado query.</a:t>
            </a:r>
            <a:endParaRPr sz="1350">
              <a:latin typeface="DM Sans"/>
              <a:ea typeface="DM Sans"/>
              <a:cs typeface="DM Sans"/>
              <a:sym typeface="DM Sans"/>
            </a:endParaRPr>
          </a:p>
        </p:txBody>
      </p:sp>
      <p:sp>
        <p:nvSpPr>
          <p:cNvPr id="630" name="Google Shape;630;p122"/>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631" name="Google Shape;631;p122"/>
          <p:cNvPicPr preferRelativeResize="0"/>
          <p:nvPr/>
        </p:nvPicPr>
        <p:blipFill>
          <a:blip r:embed="rId3">
            <a:alphaModFix/>
          </a:blip>
          <a:stretch>
            <a:fillRect/>
          </a:stretch>
        </p:blipFill>
        <p:spPr>
          <a:xfrm>
            <a:off x="5187825" y="2147888"/>
            <a:ext cx="3448050" cy="847725"/>
          </a:xfrm>
          <a:prstGeom prst="rect">
            <a:avLst/>
          </a:prstGeom>
          <a:noFill/>
          <a:ln cap="flat" cmpd="sng" w="9525">
            <a:solidFill>
              <a:schemeClr val="lt2"/>
            </a:solidFill>
            <a:prstDash val="solid"/>
            <a:round/>
            <a:headEnd len="sm" w="sm" type="none"/>
            <a:tailEnd len="sm" w="sm" type="none"/>
          </a:ln>
        </p:spPr>
      </p:pic>
      <p:cxnSp>
        <p:nvCxnSpPr>
          <p:cNvPr id="632" name="Google Shape;632;p122"/>
          <p:cNvCxnSpPr/>
          <p:nvPr/>
        </p:nvCxnSpPr>
        <p:spPr>
          <a:xfrm flipH="1" rot="10800000">
            <a:off x="7844675" y="2419975"/>
            <a:ext cx="990600" cy="11100"/>
          </a:xfrm>
          <a:prstGeom prst="straightConnector1">
            <a:avLst/>
          </a:prstGeom>
          <a:noFill/>
          <a:ln cap="flat" cmpd="sng" w="76200">
            <a:solidFill>
              <a:srgbClr val="EAFF6A"/>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23"/>
          <p:cNvSpPr txBox="1"/>
          <p:nvPr/>
        </p:nvSpPr>
        <p:spPr>
          <a:xfrm>
            <a:off x="501450" y="3965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638" name="Google Shape;638;p123"/>
          <p:cNvSpPr txBox="1"/>
          <p:nvPr/>
        </p:nvSpPr>
        <p:spPr>
          <a:xfrm>
            <a:off x="473350" y="1306825"/>
            <a:ext cx="7169400" cy="337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300">
                <a:solidFill>
                  <a:schemeClr val="lt1"/>
                </a:solidFill>
                <a:latin typeface="DM Sans"/>
                <a:ea typeface="DM Sans"/>
                <a:cs typeface="DM Sans"/>
                <a:sym typeface="DM Sans"/>
              </a:rPr>
              <a:t>Conforme incrementa el dinamismo en las urls, es importante configurar el servidor para que reciba datos complejos desde la url, por ello hay que utilizar la línea: </a:t>
            </a:r>
            <a:endParaRPr sz="23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sz="23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lang="es" sz="2300">
                <a:solidFill>
                  <a:schemeClr val="lt1"/>
                </a:solidFill>
                <a:latin typeface="DM Sans"/>
                <a:ea typeface="DM Sans"/>
                <a:cs typeface="DM Sans"/>
                <a:sym typeface="DM Sans"/>
              </a:rPr>
              <a:t>La línea anterior permitirá que el servidor pueda interpretar mejor los datos complejos que viajen desde la url, y mapearlos correctamente en el req.query</a:t>
            </a:r>
            <a:endParaRPr sz="2300">
              <a:solidFill>
                <a:schemeClr val="lt1"/>
              </a:solidFill>
              <a:latin typeface="DM Sans"/>
              <a:ea typeface="DM Sans"/>
              <a:cs typeface="DM Sans"/>
              <a:sym typeface="DM Sans"/>
            </a:endParaRPr>
          </a:p>
        </p:txBody>
      </p:sp>
      <p:pic>
        <p:nvPicPr>
          <p:cNvPr id="639" name="Google Shape;639;p123"/>
          <p:cNvPicPr preferRelativeResize="0"/>
          <p:nvPr/>
        </p:nvPicPr>
        <p:blipFill rotWithShape="1">
          <a:blip r:embed="rId3">
            <a:alphaModFix/>
          </a:blip>
          <a:srcRect b="32233" l="0" r="0" t="19729"/>
          <a:stretch/>
        </p:blipFill>
        <p:spPr>
          <a:xfrm>
            <a:off x="2608325" y="2519075"/>
            <a:ext cx="4935700" cy="253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12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45" name="Google Shape;645;p124"/>
          <p:cNvSpPr txBox="1"/>
          <p:nvPr/>
        </p:nvSpPr>
        <p:spPr>
          <a:xfrm>
            <a:off x="277750" y="1925250"/>
            <a:ext cx="1800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solidFill>
                  <a:schemeClr val="dk1"/>
                </a:solidFill>
                <a:latin typeface="DM Sans"/>
                <a:ea typeface="DM Sans"/>
                <a:cs typeface="DM Sans"/>
                <a:sym typeface="DM Sans"/>
              </a:rPr>
              <a:t>Definición de estructura de un endpoint con req.query</a:t>
            </a:r>
            <a:endParaRPr>
              <a:solidFill>
                <a:schemeClr val="dk1"/>
              </a:solidFill>
            </a:endParaRPr>
          </a:p>
        </p:txBody>
      </p:sp>
      <p:pic>
        <p:nvPicPr>
          <p:cNvPr id="646" name="Google Shape;646;p124"/>
          <p:cNvPicPr preferRelativeResize="0"/>
          <p:nvPr/>
        </p:nvPicPr>
        <p:blipFill>
          <a:blip r:embed="rId4">
            <a:alphaModFix/>
          </a:blip>
          <a:stretch>
            <a:fillRect/>
          </a:stretch>
        </p:blipFill>
        <p:spPr>
          <a:xfrm>
            <a:off x="2317925" y="249900"/>
            <a:ext cx="6210324" cy="43484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125"/>
          <p:cNvPicPr preferRelativeResize="0"/>
          <p:nvPr/>
        </p:nvPicPr>
        <p:blipFill>
          <a:blip r:embed="rId3">
            <a:alphaModFix/>
          </a:blip>
          <a:stretch>
            <a:fillRect/>
          </a:stretch>
        </p:blipFill>
        <p:spPr>
          <a:xfrm>
            <a:off x="3763875" y="321688"/>
            <a:ext cx="4505325" cy="962025"/>
          </a:xfrm>
          <a:prstGeom prst="rect">
            <a:avLst/>
          </a:prstGeom>
          <a:noFill/>
          <a:ln>
            <a:noFill/>
          </a:ln>
        </p:spPr>
      </p:pic>
      <p:sp>
        <p:nvSpPr>
          <p:cNvPr id="652" name="Google Shape;652;p125"/>
          <p:cNvSpPr txBox="1"/>
          <p:nvPr/>
        </p:nvSpPr>
        <p:spPr>
          <a:xfrm>
            <a:off x="252075" y="387063"/>
            <a:ext cx="313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FFFFFF"/>
                </a:solidFill>
                <a:latin typeface="DM Sans"/>
                <a:ea typeface="DM Sans"/>
                <a:cs typeface="DM Sans"/>
                <a:sym typeface="DM Sans"/>
              </a:rPr>
              <a:t>Si llamamos el endpoint sin query, notamos que el objeto req.query viene vacío.</a:t>
            </a:r>
            <a:endParaRPr b="1">
              <a:solidFill>
                <a:srgbClr val="FFFFFF"/>
              </a:solidFill>
              <a:latin typeface="DM Sans"/>
              <a:ea typeface="DM Sans"/>
              <a:cs typeface="DM Sans"/>
              <a:sym typeface="DM Sans"/>
            </a:endParaRPr>
          </a:p>
        </p:txBody>
      </p:sp>
      <p:pic>
        <p:nvPicPr>
          <p:cNvPr id="653" name="Google Shape;653;p125"/>
          <p:cNvPicPr preferRelativeResize="0"/>
          <p:nvPr/>
        </p:nvPicPr>
        <p:blipFill>
          <a:blip r:embed="rId4">
            <a:alphaModFix/>
          </a:blip>
          <a:stretch>
            <a:fillRect/>
          </a:stretch>
        </p:blipFill>
        <p:spPr>
          <a:xfrm>
            <a:off x="3344775" y="1601588"/>
            <a:ext cx="5267325" cy="1304925"/>
          </a:xfrm>
          <a:prstGeom prst="rect">
            <a:avLst/>
          </a:prstGeom>
          <a:noFill/>
          <a:ln>
            <a:noFill/>
          </a:ln>
        </p:spPr>
      </p:pic>
      <p:sp>
        <p:nvSpPr>
          <p:cNvPr id="654" name="Google Shape;654;p125"/>
          <p:cNvSpPr txBox="1"/>
          <p:nvPr/>
        </p:nvSpPr>
        <p:spPr>
          <a:xfrm>
            <a:off x="252075" y="1622988"/>
            <a:ext cx="2949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Si llamamos el mismo endpoint, ahora con el símbolo ? para definir un query param, notamos cómo ahora aparece en el objeto.</a:t>
            </a:r>
            <a:endParaRPr b="1">
              <a:solidFill>
                <a:schemeClr val="lt1"/>
              </a:solidFill>
              <a:latin typeface="DM Sans"/>
              <a:ea typeface="DM Sans"/>
              <a:cs typeface="DM Sans"/>
              <a:sym typeface="DM Sans"/>
            </a:endParaRPr>
          </a:p>
        </p:txBody>
      </p:sp>
      <p:pic>
        <p:nvPicPr>
          <p:cNvPr id="655" name="Google Shape;655;p125"/>
          <p:cNvPicPr preferRelativeResize="0"/>
          <p:nvPr/>
        </p:nvPicPr>
        <p:blipFill>
          <a:blip r:embed="rId5">
            <a:alphaModFix/>
          </a:blip>
          <a:stretch>
            <a:fillRect/>
          </a:stretch>
        </p:blipFill>
        <p:spPr>
          <a:xfrm>
            <a:off x="3262346" y="3578838"/>
            <a:ext cx="5794408" cy="831300"/>
          </a:xfrm>
          <a:prstGeom prst="rect">
            <a:avLst/>
          </a:prstGeom>
          <a:noFill/>
          <a:ln>
            <a:noFill/>
          </a:ln>
        </p:spPr>
      </p:pic>
      <p:sp>
        <p:nvSpPr>
          <p:cNvPr id="656" name="Google Shape;656;p125"/>
          <p:cNvSpPr txBox="1"/>
          <p:nvPr/>
        </p:nvSpPr>
        <p:spPr>
          <a:xfrm>
            <a:off x="252075" y="3131750"/>
            <a:ext cx="3038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Finalmente, podemos poner tantos queries queramos utilizando el símbolo &amp; Y notamos cómo ahora el objeto req.query cuenta con más de un query param para poder ser utilizado.</a:t>
            </a:r>
            <a:endParaRPr b="1">
              <a:solidFill>
                <a:schemeClr val="lt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26"/>
          <p:cNvSpPr txBox="1"/>
          <p:nvPr/>
        </p:nvSpPr>
        <p:spPr>
          <a:xfrm>
            <a:off x="1445150" y="688825"/>
            <a:ext cx="71694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Ejemplo en vivo: Caso práctico de uso de req.query</a:t>
            </a:r>
            <a:endParaRPr b="1" i="0" sz="3500" u="none" cap="none" strike="noStrike">
              <a:solidFill>
                <a:srgbClr val="EAFF6A"/>
              </a:solidFill>
              <a:latin typeface="DM Sans"/>
              <a:ea typeface="DM Sans"/>
              <a:cs typeface="DM Sans"/>
              <a:sym typeface="DM Sans"/>
            </a:endParaRPr>
          </a:p>
        </p:txBody>
      </p:sp>
      <p:sp>
        <p:nvSpPr>
          <p:cNvPr id="662" name="Google Shape;662;p126"/>
          <p:cNvSpPr txBox="1"/>
          <p:nvPr/>
        </p:nvSpPr>
        <p:spPr>
          <a:xfrm>
            <a:off x="540875" y="1358425"/>
            <a:ext cx="7169400" cy="37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a:p>
            <a:pPr indent="-374650" lvl="0" marL="457200" marR="0" rtl="0" algn="l">
              <a:lnSpc>
                <a:spcPct val="100000"/>
              </a:lnSpc>
              <a:spcBef>
                <a:spcPts val="0"/>
              </a:spcBef>
              <a:spcAft>
                <a:spcPts val="0"/>
              </a:spcAft>
              <a:buClr>
                <a:srgbClr val="EAFF6A"/>
              </a:buClr>
              <a:buSzPts val="2300"/>
              <a:buFont typeface="Helvetica Neue"/>
              <a:buChar char="✓"/>
            </a:pPr>
            <a:r>
              <a:rPr lang="es" sz="2300">
                <a:solidFill>
                  <a:srgbClr val="B7B7B7"/>
                </a:solidFill>
                <a:latin typeface="DM Sans"/>
                <a:ea typeface="DM Sans"/>
                <a:cs typeface="DM Sans"/>
                <a:sym typeface="DM Sans"/>
              </a:rPr>
              <a:t>Dado un arreglo de objetos de tipo usuario, vamos a hacer un filtro por género</a:t>
            </a:r>
            <a:endParaRPr sz="2300">
              <a:solidFill>
                <a:srgbClr val="B7B7B7"/>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2300">
              <a:solidFill>
                <a:srgbClr val="B7B7B7"/>
              </a:solidFill>
              <a:latin typeface="DM Sans"/>
              <a:ea typeface="DM Sans"/>
              <a:cs typeface="DM Sans"/>
              <a:sym typeface="DM Sans"/>
            </a:endParaRPr>
          </a:p>
          <a:p>
            <a:pPr indent="-374650" lvl="0" marL="457200" marR="0" rtl="0" algn="l">
              <a:lnSpc>
                <a:spcPct val="100000"/>
              </a:lnSpc>
              <a:spcBef>
                <a:spcPts val="0"/>
              </a:spcBef>
              <a:spcAft>
                <a:spcPts val="0"/>
              </a:spcAft>
              <a:buClr>
                <a:srgbClr val="EAFF6A"/>
              </a:buClr>
              <a:buSzPts val="2300"/>
              <a:buFont typeface="DM Sans"/>
              <a:buChar char="✓"/>
            </a:pPr>
            <a:r>
              <a:rPr lang="es" sz="2300">
                <a:solidFill>
                  <a:srgbClr val="B7B7B7"/>
                </a:solidFill>
                <a:latin typeface="DM Sans"/>
                <a:ea typeface="DM Sans"/>
                <a:cs typeface="DM Sans"/>
                <a:sym typeface="DM Sans"/>
              </a:rPr>
              <a:t>La ruta raíz ‘/’ debe devolver todos los usuarios, pero ahora colocaremos un query param con ?, indicando que queremos un género específico. en caso de enviarlo sin query, debe devolver a todos los usuarios.</a:t>
            </a:r>
            <a:endParaRPr sz="23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B7B7B7"/>
              </a:solidFill>
              <a:latin typeface="Helvetica Neue"/>
              <a:ea typeface="Helvetica Neue"/>
              <a:cs typeface="Helvetica Neue"/>
              <a:sym typeface="Helvetica Neue"/>
            </a:endParaRPr>
          </a:p>
        </p:txBody>
      </p:sp>
      <p:grpSp>
        <p:nvGrpSpPr>
          <p:cNvPr id="663" name="Google Shape;663;p126"/>
          <p:cNvGrpSpPr/>
          <p:nvPr/>
        </p:nvGrpSpPr>
        <p:grpSpPr>
          <a:xfrm>
            <a:off x="473351" y="619523"/>
            <a:ext cx="738900" cy="738900"/>
            <a:chOff x="473351" y="619523"/>
            <a:chExt cx="738900" cy="738900"/>
          </a:xfrm>
        </p:grpSpPr>
        <p:sp>
          <p:nvSpPr>
            <p:cNvPr id="664" name="Google Shape;664;p12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5" name="Google Shape;665;p126"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127"/>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71" name="Google Shape;671;p127"/>
          <p:cNvPicPr preferRelativeResize="0"/>
          <p:nvPr/>
        </p:nvPicPr>
        <p:blipFill>
          <a:blip r:embed="rId4">
            <a:alphaModFix/>
          </a:blip>
          <a:stretch>
            <a:fillRect/>
          </a:stretch>
        </p:blipFill>
        <p:spPr>
          <a:xfrm>
            <a:off x="2174375" y="98638"/>
            <a:ext cx="6375775" cy="4512374"/>
          </a:xfrm>
          <a:prstGeom prst="rect">
            <a:avLst/>
          </a:prstGeom>
          <a:noFill/>
          <a:ln>
            <a:noFill/>
          </a:ln>
        </p:spPr>
      </p:pic>
      <p:sp>
        <p:nvSpPr>
          <p:cNvPr id="672" name="Google Shape;672;p127"/>
          <p:cNvSpPr txBox="1"/>
          <p:nvPr/>
        </p:nvSpPr>
        <p:spPr>
          <a:xfrm>
            <a:off x="229450" y="1771975"/>
            <a:ext cx="1772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solidFill>
                  <a:schemeClr val="dk1"/>
                </a:solidFill>
                <a:latin typeface="DM Sans"/>
                <a:ea typeface="DM Sans"/>
                <a:cs typeface="DM Sans"/>
                <a:sym typeface="DM Sans"/>
              </a:rPr>
              <a:t>Ejemplo: implementando</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rPr b="1" lang="es" sz="1600">
                <a:solidFill>
                  <a:schemeClr val="dk1"/>
                </a:solidFill>
                <a:latin typeface="DM Sans"/>
                <a:ea typeface="DM Sans"/>
                <a:cs typeface="DM Sans"/>
                <a:sym typeface="DM Sans"/>
              </a:rPr>
              <a:t>endpoint que </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rPr b="1" lang="es" sz="1600">
                <a:solidFill>
                  <a:schemeClr val="dk1"/>
                </a:solidFill>
                <a:latin typeface="DM Sans"/>
                <a:ea typeface="DM Sans"/>
                <a:cs typeface="DM Sans"/>
                <a:sym typeface="DM Sans"/>
              </a:rPr>
              <a:t>utiliza req.query</a:t>
            </a:r>
            <a:endParaRPr sz="1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128"/>
          <p:cNvPicPr preferRelativeResize="0"/>
          <p:nvPr/>
        </p:nvPicPr>
        <p:blipFill>
          <a:blip r:embed="rId3">
            <a:alphaModFix/>
          </a:blip>
          <a:stretch>
            <a:fillRect/>
          </a:stretch>
        </p:blipFill>
        <p:spPr>
          <a:xfrm>
            <a:off x="2831425" y="425338"/>
            <a:ext cx="6090700" cy="891625"/>
          </a:xfrm>
          <a:prstGeom prst="rect">
            <a:avLst/>
          </a:prstGeom>
          <a:noFill/>
          <a:ln>
            <a:noFill/>
          </a:ln>
        </p:spPr>
      </p:pic>
      <p:sp>
        <p:nvSpPr>
          <p:cNvPr id="678" name="Google Shape;678;p128"/>
          <p:cNvSpPr txBox="1"/>
          <p:nvPr/>
        </p:nvSpPr>
        <p:spPr>
          <a:xfrm>
            <a:off x="258200" y="347788"/>
            <a:ext cx="2291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Llamar al endpoint sin query permite que lleguen todos los usuarios sin filtrar</a:t>
            </a:r>
            <a:endParaRPr b="1">
              <a:solidFill>
                <a:schemeClr val="lt1"/>
              </a:solidFill>
              <a:latin typeface="DM Sans"/>
              <a:ea typeface="DM Sans"/>
              <a:cs typeface="DM Sans"/>
              <a:sym typeface="DM Sans"/>
            </a:endParaRPr>
          </a:p>
        </p:txBody>
      </p:sp>
      <p:pic>
        <p:nvPicPr>
          <p:cNvPr id="679" name="Google Shape;679;p128"/>
          <p:cNvPicPr preferRelativeResize="0"/>
          <p:nvPr/>
        </p:nvPicPr>
        <p:blipFill>
          <a:blip r:embed="rId4">
            <a:alphaModFix/>
          </a:blip>
          <a:stretch>
            <a:fillRect/>
          </a:stretch>
        </p:blipFill>
        <p:spPr>
          <a:xfrm>
            <a:off x="2831425" y="1888204"/>
            <a:ext cx="6181799" cy="632492"/>
          </a:xfrm>
          <a:prstGeom prst="rect">
            <a:avLst/>
          </a:prstGeom>
          <a:noFill/>
          <a:ln>
            <a:noFill/>
          </a:ln>
        </p:spPr>
      </p:pic>
      <p:sp>
        <p:nvSpPr>
          <p:cNvPr id="680" name="Google Shape;680;p128"/>
          <p:cNvSpPr txBox="1"/>
          <p:nvPr/>
        </p:nvSpPr>
        <p:spPr>
          <a:xfrm>
            <a:off x="258200" y="1681100"/>
            <a:ext cx="2291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Enviando el query con genero = M, notamos cómo devuelve sólo los usuarios con género M.</a:t>
            </a:r>
            <a:endParaRPr b="1">
              <a:solidFill>
                <a:schemeClr val="lt1"/>
              </a:solidFill>
              <a:latin typeface="DM Sans"/>
              <a:ea typeface="DM Sans"/>
              <a:cs typeface="DM Sans"/>
              <a:sym typeface="DM Sans"/>
            </a:endParaRPr>
          </a:p>
        </p:txBody>
      </p:sp>
      <p:pic>
        <p:nvPicPr>
          <p:cNvPr id="681" name="Google Shape;681;p128"/>
          <p:cNvPicPr preferRelativeResize="0"/>
          <p:nvPr/>
        </p:nvPicPr>
        <p:blipFill>
          <a:blip r:embed="rId5">
            <a:alphaModFix/>
          </a:blip>
          <a:stretch>
            <a:fillRect/>
          </a:stretch>
        </p:blipFill>
        <p:spPr>
          <a:xfrm>
            <a:off x="2831425" y="3132859"/>
            <a:ext cx="6090700" cy="692132"/>
          </a:xfrm>
          <a:prstGeom prst="rect">
            <a:avLst/>
          </a:prstGeom>
          <a:noFill/>
          <a:ln>
            <a:noFill/>
          </a:ln>
        </p:spPr>
      </p:pic>
      <p:sp>
        <p:nvSpPr>
          <p:cNvPr id="682" name="Google Shape;682;p128"/>
          <p:cNvSpPr txBox="1"/>
          <p:nvPr/>
        </p:nvSpPr>
        <p:spPr>
          <a:xfrm>
            <a:off x="258200" y="3171125"/>
            <a:ext cx="195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lt1"/>
                </a:solidFill>
                <a:latin typeface="DM Sans"/>
                <a:ea typeface="DM Sans"/>
                <a:cs typeface="DM Sans"/>
                <a:sym typeface="DM Sans"/>
              </a:rPr>
              <a:t>Mismo caso para el género F.</a:t>
            </a:r>
            <a:endParaRPr b="1">
              <a:solidFill>
                <a:schemeClr val="lt1"/>
              </a:solidFill>
              <a:latin typeface="DM Sans"/>
              <a:ea typeface="DM Sans"/>
              <a:cs typeface="DM Sans"/>
              <a:sym typeface="DM Sans"/>
            </a:endParaRPr>
          </a:p>
        </p:txBody>
      </p:sp>
      <p:sp>
        <p:nvSpPr>
          <p:cNvPr id="683" name="Google Shape;683;p128"/>
          <p:cNvSpPr txBox="1"/>
          <p:nvPr/>
        </p:nvSpPr>
        <p:spPr>
          <a:xfrm>
            <a:off x="258200" y="4036975"/>
            <a:ext cx="492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rgbClr val="EAFF6A"/>
                </a:solidFill>
                <a:latin typeface="DM Sans"/>
                <a:ea typeface="DM Sans"/>
                <a:cs typeface="DM Sans"/>
                <a:sym typeface="DM Sans"/>
              </a:rPr>
              <a:t>¡Acabamos de hacer un filtro de usuarios perfectamente funcional!</a:t>
            </a:r>
            <a:endParaRPr b="1" sz="2000">
              <a:solidFill>
                <a:srgbClr val="EAFF6A"/>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84"/>
          <p:cNvSpPr txBox="1"/>
          <p:nvPr/>
        </p:nvSpPr>
        <p:spPr>
          <a:xfrm>
            <a:off x="501450" y="55532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10" name="Google Shape;310;p84"/>
          <p:cNvPicPr preferRelativeResize="0"/>
          <p:nvPr/>
        </p:nvPicPr>
        <p:blipFill>
          <a:blip r:embed="rId3">
            <a:alphaModFix/>
          </a:blip>
          <a:stretch>
            <a:fillRect/>
          </a:stretch>
        </p:blipFill>
        <p:spPr>
          <a:xfrm>
            <a:off x="2172738" y="2162788"/>
            <a:ext cx="196975" cy="196975"/>
          </a:xfrm>
          <a:prstGeom prst="rect">
            <a:avLst/>
          </a:prstGeom>
          <a:noFill/>
          <a:ln>
            <a:noFill/>
          </a:ln>
        </p:spPr>
      </p:pic>
      <p:sp>
        <p:nvSpPr>
          <p:cNvPr id="311" name="Google Shape;311;p84"/>
          <p:cNvSpPr txBox="1"/>
          <p:nvPr/>
        </p:nvSpPr>
        <p:spPr>
          <a:xfrm>
            <a:off x="2605836" y="19932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Aprender </a:t>
            </a:r>
            <a:r>
              <a:rPr lang="es" sz="1350">
                <a:solidFill>
                  <a:schemeClr val="lt1"/>
                </a:solidFill>
                <a:latin typeface="DM Sans"/>
                <a:ea typeface="DM Sans"/>
                <a:cs typeface="DM Sans"/>
                <a:sym typeface="DM Sans"/>
              </a:rPr>
              <a:t>a crear un servidor utilizando el módulo nativo http</a:t>
            </a:r>
            <a:endParaRPr sz="1350">
              <a:solidFill>
                <a:schemeClr val="lt1"/>
              </a:solidFill>
              <a:latin typeface="DM Sans"/>
              <a:ea typeface="DM Sans"/>
              <a:cs typeface="DM Sans"/>
              <a:sym typeface="DM Sans"/>
            </a:endParaRPr>
          </a:p>
        </p:txBody>
      </p:sp>
      <p:pic>
        <p:nvPicPr>
          <p:cNvPr id="312" name="Google Shape;312;p84"/>
          <p:cNvPicPr preferRelativeResize="0"/>
          <p:nvPr/>
        </p:nvPicPr>
        <p:blipFill>
          <a:blip r:embed="rId3">
            <a:alphaModFix/>
          </a:blip>
          <a:stretch>
            <a:fillRect/>
          </a:stretch>
        </p:blipFill>
        <p:spPr>
          <a:xfrm>
            <a:off x="2172138" y="2724413"/>
            <a:ext cx="196975" cy="196975"/>
          </a:xfrm>
          <a:prstGeom prst="rect">
            <a:avLst/>
          </a:prstGeom>
          <a:noFill/>
          <a:ln>
            <a:noFill/>
          </a:ln>
        </p:spPr>
      </p:pic>
      <p:cxnSp>
        <p:nvCxnSpPr>
          <p:cNvPr id="313" name="Google Shape;313;p84"/>
          <p:cNvCxnSpPr>
            <a:stCxn id="310" idx="2"/>
            <a:endCxn id="312" idx="0"/>
          </p:cNvCxnSpPr>
          <p:nvPr/>
        </p:nvCxnSpPr>
        <p:spPr>
          <a:xfrm rot="5400000">
            <a:off x="2088525" y="2541862"/>
            <a:ext cx="364800" cy="600"/>
          </a:xfrm>
          <a:prstGeom prst="bentConnector3">
            <a:avLst>
              <a:gd fmla="val 49979" name="adj1"/>
            </a:avLst>
          </a:prstGeom>
          <a:noFill/>
          <a:ln cap="flat" cmpd="sng" w="9525">
            <a:solidFill>
              <a:srgbClr val="EAFF6A"/>
            </a:solidFill>
            <a:prstDash val="solid"/>
            <a:round/>
            <a:headEnd len="med" w="med" type="none"/>
            <a:tailEnd len="med" w="med" type="none"/>
          </a:ln>
        </p:spPr>
      </p:cxnSp>
      <p:sp>
        <p:nvSpPr>
          <p:cNvPr id="314" name="Google Shape;314;p84"/>
          <p:cNvSpPr txBox="1"/>
          <p:nvPr/>
        </p:nvSpPr>
        <p:spPr>
          <a:xfrm>
            <a:off x="2605836" y="25782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Crear</a:t>
            </a:r>
            <a:r>
              <a:rPr lang="es" sz="1350">
                <a:solidFill>
                  <a:schemeClr val="lt1"/>
                </a:solidFill>
                <a:latin typeface="DM Sans"/>
                <a:ea typeface="DM Sans"/>
                <a:cs typeface="DM Sans"/>
                <a:sym typeface="DM Sans"/>
              </a:rPr>
              <a:t>  un servidor de express</a:t>
            </a:r>
            <a:endParaRPr sz="1350">
              <a:solidFill>
                <a:schemeClr val="lt1"/>
              </a:solidFill>
              <a:latin typeface="DM Sans"/>
              <a:ea typeface="DM Sans"/>
              <a:cs typeface="DM Sans"/>
              <a:sym typeface="DM Sans"/>
            </a:endParaRPr>
          </a:p>
        </p:txBody>
      </p:sp>
      <p:pic>
        <p:nvPicPr>
          <p:cNvPr id="315" name="Google Shape;315;p84"/>
          <p:cNvPicPr preferRelativeResize="0"/>
          <p:nvPr/>
        </p:nvPicPr>
        <p:blipFill>
          <a:blip r:embed="rId3">
            <a:alphaModFix/>
          </a:blip>
          <a:stretch>
            <a:fillRect/>
          </a:stretch>
        </p:blipFill>
        <p:spPr>
          <a:xfrm>
            <a:off x="2172288" y="2702263"/>
            <a:ext cx="196975" cy="196975"/>
          </a:xfrm>
          <a:prstGeom prst="rect">
            <a:avLst/>
          </a:prstGeom>
          <a:noFill/>
          <a:ln>
            <a:noFill/>
          </a:ln>
        </p:spPr>
      </p:pic>
      <p:pic>
        <p:nvPicPr>
          <p:cNvPr id="316" name="Google Shape;316;p84"/>
          <p:cNvPicPr preferRelativeResize="0"/>
          <p:nvPr/>
        </p:nvPicPr>
        <p:blipFill>
          <a:blip r:embed="rId3">
            <a:alphaModFix/>
          </a:blip>
          <a:stretch>
            <a:fillRect/>
          </a:stretch>
        </p:blipFill>
        <p:spPr>
          <a:xfrm>
            <a:off x="2171988" y="3335663"/>
            <a:ext cx="196975" cy="196975"/>
          </a:xfrm>
          <a:prstGeom prst="rect">
            <a:avLst/>
          </a:prstGeom>
          <a:noFill/>
          <a:ln>
            <a:noFill/>
          </a:ln>
        </p:spPr>
      </p:pic>
      <p:cxnSp>
        <p:nvCxnSpPr>
          <p:cNvPr id="317" name="Google Shape;317;p84"/>
          <p:cNvCxnSpPr>
            <a:stCxn id="315" idx="2"/>
            <a:endCxn id="316" idx="0"/>
          </p:cNvCxnSpPr>
          <p:nvPr/>
        </p:nvCxnSpPr>
        <p:spPr>
          <a:xfrm flipH="1" rot="-5400000">
            <a:off x="2052825" y="311718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318" name="Google Shape;318;p84"/>
          <p:cNvSpPr txBox="1"/>
          <p:nvPr/>
        </p:nvSpPr>
        <p:spPr>
          <a:xfrm>
            <a:off x="2605836" y="31339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Profundizar</a:t>
            </a:r>
            <a:r>
              <a:rPr lang="es" sz="1350">
                <a:solidFill>
                  <a:schemeClr val="lt1"/>
                </a:solidFill>
                <a:latin typeface="DM Sans"/>
                <a:ea typeface="DM Sans"/>
                <a:cs typeface="DM Sans"/>
                <a:sym typeface="DM Sans"/>
              </a:rPr>
              <a:t> sobre las peticiones GET de un servidor express.</a:t>
            </a:r>
            <a:endParaRPr sz="1350">
              <a:solidFill>
                <a:schemeClr val="lt1"/>
              </a:solidFill>
              <a:latin typeface="DM Sans"/>
              <a:ea typeface="DM Sans"/>
              <a:cs typeface="DM Sans"/>
              <a:sym typeface="DM Sans"/>
            </a:endParaRPr>
          </a:p>
        </p:txBody>
      </p:sp>
      <p:pic>
        <p:nvPicPr>
          <p:cNvPr id="319" name="Google Shape;319;p84"/>
          <p:cNvPicPr preferRelativeResize="0"/>
          <p:nvPr/>
        </p:nvPicPr>
        <p:blipFill>
          <a:blip r:embed="rId3">
            <a:alphaModFix/>
          </a:blip>
          <a:stretch>
            <a:fillRect/>
          </a:stretch>
        </p:blipFill>
        <p:spPr>
          <a:xfrm>
            <a:off x="2172738" y="1623313"/>
            <a:ext cx="196975" cy="196975"/>
          </a:xfrm>
          <a:prstGeom prst="rect">
            <a:avLst/>
          </a:prstGeom>
          <a:noFill/>
          <a:ln>
            <a:noFill/>
          </a:ln>
        </p:spPr>
      </p:pic>
      <p:cxnSp>
        <p:nvCxnSpPr>
          <p:cNvPr id="320" name="Google Shape;320;p84"/>
          <p:cNvCxnSpPr>
            <a:stCxn id="319" idx="2"/>
            <a:endCxn id="310" idx="0"/>
          </p:cNvCxnSpPr>
          <p:nvPr/>
        </p:nvCxnSpPr>
        <p:spPr>
          <a:xfrm flipH="1" rot="-5400000">
            <a:off x="2100225" y="1991287"/>
            <a:ext cx="342600" cy="600"/>
          </a:xfrm>
          <a:prstGeom prst="bentConnector3">
            <a:avLst>
              <a:gd fmla="val 49985" name="adj1"/>
            </a:avLst>
          </a:prstGeom>
          <a:noFill/>
          <a:ln cap="flat" cmpd="sng" w="9525">
            <a:solidFill>
              <a:srgbClr val="EAFF6A"/>
            </a:solidFill>
            <a:prstDash val="solid"/>
            <a:round/>
            <a:headEnd len="med" w="med" type="none"/>
            <a:tailEnd len="med" w="med" type="none"/>
          </a:ln>
        </p:spPr>
      </p:cxnSp>
      <p:sp>
        <p:nvSpPr>
          <p:cNvPr id="321" name="Google Shape;321;p84"/>
          <p:cNvSpPr txBox="1"/>
          <p:nvPr/>
        </p:nvSpPr>
        <p:spPr>
          <a:xfrm>
            <a:off x="2605836" y="14907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Entender </a:t>
            </a:r>
            <a:r>
              <a:rPr lang="es" sz="1350">
                <a:solidFill>
                  <a:schemeClr val="lt1"/>
                </a:solidFill>
                <a:latin typeface="DM Sans"/>
                <a:ea typeface="DM Sans"/>
                <a:cs typeface="DM Sans"/>
                <a:sym typeface="DM Sans"/>
              </a:rPr>
              <a:t>el protocolo HTTP</a:t>
            </a:r>
            <a:endParaRPr sz="135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29"/>
          <p:cNvSpPr txBox="1"/>
          <p:nvPr/>
        </p:nvSpPr>
        <p:spPr>
          <a:xfrm>
            <a:off x="473350" y="619525"/>
            <a:ext cx="8519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diferencia hay </a:t>
            </a:r>
            <a:endParaRPr b="1" sz="4000">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con params?</a:t>
            </a:r>
            <a:endParaRPr b="1" sz="4000">
              <a:solidFill>
                <a:schemeClr val="dk1"/>
              </a:solidFill>
              <a:latin typeface="DM Sans"/>
              <a:ea typeface="DM Sans"/>
              <a:cs typeface="DM Sans"/>
              <a:sym typeface="DM Sans"/>
            </a:endParaRPr>
          </a:p>
        </p:txBody>
      </p:sp>
      <p:sp>
        <p:nvSpPr>
          <p:cNvPr id="689" name="Google Shape;689;p129"/>
          <p:cNvSpPr txBox="1"/>
          <p:nvPr/>
        </p:nvSpPr>
        <p:spPr>
          <a:xfrm>
            <a:off x="627588" y="2039850"/>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principal diferencia que hay entre req.params y req.query, es que en req.query puedo meter la cantidad de consultas que yo así desee, ya que las queries no vienen inmersas en la ruta, sino que son un elemento aparte.</a:t>
            </a:r>
            <a:endParaRPr sz="1350">
              <a:latin typeface="DM Sans"/>
              <a:ea typeface="DM Sans"/>
              <a:cs typeface="DM Sans"/>
              <a:sym typeface="DM Sans"/>
            </a:endParaRPr>
          </a:p>
        </p:txBody>
      </p:sp>
      <p:sp>
        <p:nvSpPr>
          <p:cNvPr id="690" name="Google Shape;690;p129"/>
          <p:cNvSpPr txBox="1"/>
          <p:nvPr/>
        </p:nvSpPr>
        <p:spPr>
          <a:xfrm>
            <a:off x="4681813" y="2039850"/>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Así, si desconozco el número de cosas que se van a consultar en mi ruta, la mejor opción es utilizar </a:t>
            </a:r>
            <a:r>
              <a:rPr b="1" lang="es" sz="1350">
                <a:latin typeface="DM Sans"/>
                <a:ea typeface="DM Sans"/>
                <a:cs typeface="DM Sans"/>
                <a:sym typeface="DM Sans"/>
              </a:rPr>
              <a:t>queries</a:t>
            </a:r>
            <a:r>
              <a:rPr lang="es" sz="1350">
                <a:latin typeface="DM Sans"/>
                <a:ea typeface="DM Sans"/>
                <a:cs typeface="DM Sans"/>
                <a:sym typeface="DM Sans"/>
              </a:rPr>
              <a:t>, mientras que, si sólo necesito un número específico y reducido de parámetros, habría que optar por </a:t>
            </a:r>
            <a:r>
              <a:rPr b="1" lang="es" sz="1350">
                <a:latin typeface="DM Sans"/>
                <a:ea typeface="DM Sans"/>
                <a:cs typeface="DM Sans"/>
                <a:sym typeface="DM Sans"/>
              </a:rPr>
              <a:t>params</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 final, no hay una mejor que otra, sirven para casos diferentes e incluso podemos utilizar ambas en la misma consulta. </a:t>
            </a:r>
            <a:endParaRPr sz="1350">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grpSp>
        <p:nvGrpSpPr>
          <p:cNvPr id="695" name="Google Shape;695;p130"/>
          <p:cNvGrpSpPr/>
          <p:nvPr/>
        </p:nvGrpSpPr>
        <p:grpSpPr>
          <a:xfrm>
            <a:off x="4202558" y="994173"/>
            <a:ext cx="738900" cy="738900"/>
            <a:chOff x="3137108" y="2467173"/>
            <a:chExt cx="738900" cy="738900"/>
          </a:xfrm>
        </p:grpSpPr>
        <p:sp>
          <p:nvSpPr>
            <p:cNvPr id="696" name="Google Shape;696;p13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7" name="Google Shape;697;p130"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698" name="Google Shape;698;p130"/>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Servidor con express</a:t>
            </a:r>
            <a:endParaRPr b="1" i="0" sz="4000" u="none" cap="none" strike="noStrike">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31"/>
          <p:cNvSpPr txBox="1"/>
          <p:nvPr/>
        </p:nvSpPr>
        <p:spPr>
          <a:xfrm>
            <a:off x="442775" y="539475"/>
            <a:ext cx="6963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Recordemos</a:t>
            </a:r>
            <a:endParaRPr b="1" i="0" sz="4000" u="none" cap="none" strike="noStrike">
              <a:solidFill>
                <a:srgbClr val="000000"/>
              </a:solidFill>
              <a:latin typeface="DM Sans"/>
              <a:ea typeface="DM Sans"/>
              <a:cs typeface="DM Sans"/>
              <a:sym typeface="DM Sans"/>
            </a:endParaRPr>
          </a:p>
        </p:txBody>
      </p:sp>
      <p:sp>
        <p:nvSpPr>
          <p:cNvPr id="704" name="Google Shape;704;p131"/>
          <p:cNvSpPr txBox="1"/>
          <p:nvPr/>
        </p:nvSpPr>
        <p:spPr>
          <a:xfrm>
            <a:off x="1190263" y="2213650"/>
            <a:ext cx="2769000" cy="392400"/>
          </a:xfrm>
          <a:prstGeom prst="rect">
            <a:avLst/>
          </a:prstGeom>
          <a:noFill/>
          <a:ln cap="flat" cmpd="sng" w="38100">
            <a:solidFill>
              <a:srgbClr val="9DF4E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lang="es" sz="1350">
                <a:latin typeface="DM Sans"/>
                <a:ea typeface="DM Sans"/>
                <a:cs typeface="DM Sans"/>
                <a:sym typeface="DM Sans"/>
              </a:rPr>
              <a:t>Clase 4: Manejo de archivos</a:t>
            </a:r>
            <a:endParaRPr b="1" i="0" sz="1350" u="none" cap="none" strike="noStrike">
              <a:solidFill>
                <a:srgbClr val="000000"/>
              </a:solidFill>
              <a:latin typeface="DM Sans"/>
              <a:ea typeface="DM Sans"/>
              <a:cs typeface="DM Sans"/>
              <a:sym typeface="DM Sans"/>
            </a:endParaRPr>
          </a:p>
        </p:txBody>
      </p:sp>
      <p:sp>
        <p:nvSpPr>
          <p:cNvPr id="705" name="Google Shape;705;p131"/>
          <p:cNvSpPr txBox="1"/>
          <p:nvPr/>
        </p:nvSpPr>
        <p:spPr>
          <a:xfrm>
            <a:off x="4770738" y="1320225"/>
            <a:ext cx="3183000" cy="600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Tomamos la clase ProductManager la cual tenía persistencia en memoria</a:t>
            </a:r>
            <a:endParaRPr sz="1350">
              <a:highlight>
                <a:schemeClr val="lt1"/>
              </a:highlight>
              <a:latin typeface="DM Sans"/>
              <a:ea typeface="DM Sans"/>
              <a:cs typeface="DM Sans"/>
              <a:sym typeface="DM Sans"/>
            </a:endParaRPr>
          </a:p>
        </p:txBody>
      </p:sp>
      <p:sp>
        <p:nvSpPr>
          <p:cNvPr id="706" name="Google Shape;706;p131"/>
          <p:cNvSpPr txBox="1"/>
          <p:nvPr/>
        </p:nvSpPr>
        <p:spPr>
          <a:xfrm>
            <a:off x="4770738" y="2017300"/>
            <a:ext cx="3183000" cy="808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Desarrollamos un ProductManager basado en archivos con métodos asíncronos</a:t>
            </a:r>
            <a:endParaRPr sz="1350">
              <a:latin typeface="DM Sans"/>
              <a:ea typeface="DM Sans"/>
              <a:cs typeface="DM Sans"/>
              <a:sym typeface="DM Sans"/>
            </a:endParaRPr>
          </a:p>
        </p:txBody>
      </p:sp>
      <p:sp>
        <p:nvSpPr>
          <p:cNvPr id="707" name="Google Shape;707;p131"/>
          <p:cNvSpPr txBox="1"/>
          <p:nvPr/>
        </p:nvSpPr>
        <p:spPr>
          <a:xfrm>
            <a:off x="4746887" y="2914475"/>
            <a:ext cx="3206700" cy="600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Conseguimos cambiar la persistencia de memoria a archivos</a:t>
            </a:r>
            <a:endParaRPr sz="1350">
              <a:latin typeface="DM Sans"/>
              <a:ea typeface="DM Sans"/>
              <a:cs typeface="DM Sans"/>
              <a:sym typeface="DM Sans"/>
            </a:endParaRPr>
          </a:p>
        </p:txBody>
      </p:sp>
      <p:cxnSp>
        <p:nvCxnSpPr>
          <p:cNvPr id="708" name="Google Shape;708;p131"/>
          <p:cNvCxnSpPr>
            <a:stCxn id="704" idx="3"/>
            <a:endCxn id="705" idx="1"/>
          </p:cNvCxnSpPr>
          <p:nvPr/>
        </p:nvCxnSpPr>
        <p:spPr>
          <a:xfrm flipH="1" rot="10800000">
            <a:off x="3959263" y="1620250"/>
            <a:ext cx="811500" cy="789600"/>
          </a:xfrm>
          <a:prstGeom prst="straightConnector1">
            <a:avLst/>
          </a:prstGeom>
          <a:noFill/>
          <a:ln cap="flat" cmpd="sng" w="9525">
            <a:solidFill>
              <a:srgbClr val="D4D4D4"/>
            </a:solidFill>
            <a:prstDash val="solid"/>
            <a:round/>
            <a:headEnd len="sm" w="sm" type="none"/>
            <a:tailEnd len="med" w="med" type="triangle"/>
          </a:ln>
        </p:spPr>
      </p:cxnSp>
      <p:cxnSp>
        <p:nvCxnSpPr>
          <p:cNvPr id="709" name="Google Shape;709;p131"/>
          <p:cNvCxnSpPr>
            <a:stCxn id="704" idx="3"/>
            <a:endCxn id="706" idx="1"/>
          </p:cNvCxnSpPr>
          <p:nvPr/>
        </p:nvCxnSpPr>
        <p:spPr>
          <a:xfrm>
            <a:off x="3959263" y="2409850"/>
            <a:ext cx="811500" cy="11700"/>
          </a:xfrm>
          <a:prstGeom prst="straightConnector1">
            <a:avLst/>
          </a:prstGeom>
          <a:noFill/>
          <a:ln cap="flat" cmpd="sng" w="9525">
            <a:solidFill>
              <a:srgbClr val="D4D4D4"/>
            </a:solidFill>
            <a:prstDash val="solid"/>
            <a:round/>
            <a:headEnd len="sm" w="sm" type="none"/>
            <a:tailEnd len="med" w="med" type="triangle"/>
          </a:ln>
        </p:spPr>
      </p:cxnSp>
      <p:cxnSp>
        <p:nvCxnSpPr>
          <p:cNvPr id="710" name="Google Shape;710;p131"/>
          <p:cNvCxnSpPr>
            <a:stCxn id="704" idx="3"/>
            <a:endCxn id="707" idx="1"/>
          </p:cNvCxnSpPr>
          <p:nvPr/>
        </p:nvCxnSpPr>
        <p:spPr>
          <a:xfrm>
            <a:off x="3959263" y="2409850"/>
            <a:ext cx="787500" cy="804900"/>
          </a:xfrm>
          <a:prstGeom prst="straightConnector1">
            <a:avLst/>
          </a:prstGeom>
          <a:noFill/>
          <a:ln cap="flat" cmpd="sng" w="9525">
            <a:solidFill>
              <a:srgbClr val="DCDCDC"/>
            </a:solidFill>
            <a:prstDash val="solid"/>
            <a:round/>
            <a:headEnd len="sm" w="sm" type="none"/>
            <a:tailEnd len="med" w="med" type="triangle"/>
          </a:ln>
        </p:spPr>
      </p:cxnSp>
      <p:sp>
        <p:nvSpPr>
          <p:cNvPr id="711" name="Google Shape;711;p131"/>
          <p:cNvSpPr/>
          <p:nvPr/>
        </p:nvSpPr>
        <p:spPr>
          <a:xfrm>
            <a:off x="6062663" y="3598650"/>
            <a:ext cx="261000" cy="330600"/>
          </a:xfrm>
          <a:prstGeom prst="down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31"/>
          <p:cNvSpPr txBox="1"/>
          <p:nvPr/>
        </p:nvSpPr>
        <p:spPr>
          <a:xfrm>
            <a:off x="4693163" y="4013125"/>
            <a:ext cx="3000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s" sz="3000" u="none" cap="none" strike="noStrike">
                <a:solidFill>
                  <a:schemeClr val="dk1"/>
                </a:solidFill>
                <a:highlight>
                  <a:schemeClr val="lt1"/>
                </a:highlight>
                <a:latin typeface="DM Sans"/>
                <a:ea typeface="DM Sans"/>
                <a:cs typeface="DM Sans"/>
                <a:sym typeface="DM Sans"/>
              </a:rPr>
              <a:t>💡</a:t>
            </a:r>
            <a:endParaRPr b="0" i="0" sz="3000" u="none" cap="none" strike="noStrike">
              <a:solidFill>
                <a:srgbClr val="000000"/>
              </a:solidFill>
              <a:highlight>
                <a:schemeClr val="lt1"/>
              </a:highlight>
              <a:latin typeface="Arial"/>
              <a:ea typeface="Arial"/>
              <a:cs typeface="Arial"/>
              <a:sym typeface="Arial"/>
            </a:endParaRPr>
          </a:p>
        </p:txBody>
      </p:sp>
      <p:pic>
        <p:nvPicPr>
          <p:cNvPr id="713" name="Google Shape;713;p13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grpSp>
        <p:nvGrpSpPr>
          <p:cNvPr id="718" name="Google Shape;718;p132"/>
          <p:cNvGrpSpPr/>
          <p:nvPr/>
        </p:nvGrpSpPr>
        <p:grpSpPr>
          <a:xfrm>
            <a:off x="457346" y="468198"/>
            <a:ext cx="431074" cy="431074"/>
            <a:chOff x="3137108" y="2467173"/>
            <a:chExt cx="738900" cy="738900"/>
          </a:xfrm>
        </p:grpSpPr>
        <p:sp>
          <p:nvSpPr>
            <p:cNvPr id="719" name="Google Shape;719;p13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0" name="Google Shape;720;p132"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721" name="Google Shape;721;p132"/>
          <p:cNvSpPr txBox="1"/>
          <p:nvPr/>
        </p:nvSpPr>
        <p:spPr>
          <a:xfrm>
            <a:off x="457350" y="1820650"/>
            <a:ext cx="3834600" cy="320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Desarrollar un servidor basado en express donde podamos hacer consultas a nuestro archivo de productos.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Aspectos a incluir</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Se deberá utilizar la clase ProductManager que actualmente utilizamos con persistencia de archivos. </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Desarrollar un servidor express que, en su archivo app.js importe al archivo de ProductManager que actualmente tenemos.</a:t>
            </a:r>
            <a:endParaRPr sz="1350">
              <a:solidFill>
                <a:srgbClr val="999999"/>
              </a:solidFill>
              <a:latin typeface="DM Sans"/>
              <a:ea typeface="DM Sans"/>
              <a:cs typeface="DM Sans"/>
              <a:sym typeface="DM Sans"/>
            </a:endParaRPr>
          </a:p>
        </p:txBody>
      </p:sp>
      <p:sp>
        <p:nvSpPr>
          <p:cNvPr id="722" name="Google Shape;722;p13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Servidor con express</a:t>
            </a:r>
            <a:endParaRPr b="1" i="0" sz="4000" u="none" cap="none" strike="noStrike">
              <a:solidFill>
                <a:schemeClr val="dk1"/>
              </a:solidFill>
              <a:latin typeface="DM Sans"/>
              <a:ea typeface="DM Sans"/>
              <a:cs typeface="DM Sans"/>
              <a:sym typeface="DM Sans"/>
            </a:endParaRPr>
          </a:p>
        </p:txBody>
      </p:sp>
      <p:pic>
        <p:nvPicPr>
          <p:cNvPr id="723" name="Google Shape;723;p132"/>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24" name="Google Shape;724;p13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725" name="Google Shape;725;p132"/>
          <p:cNvSpPr txBox="1"/>
          <p:nvPr/>
        </p:nvSpPr>
        <p:spPr>
          <a:xfrm>
            <a:off x="4388650" y="1820650"/>
            <a:ext cx="3888300" cy="3014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El servidor debe contar con los siguientes endpoints:</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ruta ‘/products’, la cual debe leer el archivo de productos y devolverlos dentro de un objeto. Agregar el soporte para recibir por query param el valor ?limit= el cual recibirá un límite de resultados.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Si no se recibe query de límite, se devolverán todos los productos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Si se recibe un límite, sólo devolver el número de productos solicitados</a:t>
            </a:r>
            <a:endParaRPr sz="1350">
              <a:solidFill>
                <a:srgbClr val="999999"/>
              </a:solidFill>
              <a:latin typeface="DM Sans"/>
              <a:ea typeface="DM Sans"/>
              <a:cs typeface="DM Sans"/>
              <a:sym typeface="DM Sans"/>
            </a:endParaRPr>
          </a:p>
        </p:txBody>
      </p:sp>
      <p:sp>
        <p:nvSpPr>
          <p:cNvPr id="726" name="Google Shape;726;p132"/>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grpSp>
        <p:nvGrpSpPr>
          <p:cNvPr id="731" name="Google Shape;731;p133"/>
          <p:cNvGrpSpPr/>
          <p:nvPr/>
        </p:nvGrpSpPr>
        <p:grpSpPr>
          <a:xfrm>
            <a:off x="457346" y="468198"/>
            <a:ext cx="431074" cy="431074"/>
            <a:chOff x="3137108" y="2467173"/>
            <a:chExt cx="738900" cy="738900"/>
          </a:xfrm>
        </p:grpSpPr>
        <p:sp>
          <p:nvSpPr>
            <p:cNvPr id="732" name="Google Shape;732;p13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3"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734" name="Google Shape;734;p133"/>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Servidor con express</a:t>
            </a:r>
            <a:endParaRPr b="1" i="0" sz="4000" u="none" cap="none" strike="noStrike">
              <a:solidFill>
                <a:schemeClr val="dk1"/>
              </a:solidFill>
              <a:latin typeface="DM Sans"/>
              <a:ea typeface="DM Sans"/>
              <a:cs typeface="DM Sans"/>
              <a:sym typeface="DM Sans"/>
            </a:endParaRPr>
          </a:p>
        </p:txBody>
      </p:sp>
      <p:pic>
        <p:nvPicPr>
          <p:cNvPr id="735" name="Google Shape;735;p13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36" name="Google Shape;736;p13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DESAFÍO ENTREGABLE</a:t>
            </a:r>
            <a:endParaRPr b="0" i="0" sz="1400" u="none" cap="none" strike="noStrike">
              <a:solidFill>
                <a:srgbClr val="000000"/>
              </a:solidFill>
              <a:latin typeface="DM Sans"/>
              <a:ea typeface="DM Sans"/>
              <a:cs typeface="DM Sans"/>
              <a:sym typeface="DM Sans"/>
            </a:endParaRPr>
          </a:p>
        </p:txBody>
      </p:sp>
      <p:sp>
        <p:nvSpPr>
          <p:cNvPr id="737" name="Google Shape;737;p133"/>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33"/>
          <p:cNvSpPr txBox="1"/>
          <p:nvPr/>
        </p:nvSpPr>
        <p:spPr>
          <a:xfrm>
            <a:off x="207050" y="1887100"/>
            <a:ext cx="3777900" cy="314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ruta ‘/products/:pid’, la cual debe recibir por req.params el pid (product Id), y devolver sólo el producto solicitado, en lugar de todos los productos. </a:t>
            </a:r>
            <a:endParaRPr sz="1350">
              <a:solidFill>
                <a:srgbClr val="999999"/>
              </a:solidFill>
              <a:latin typeface="DM Sans"/>
              <a:ea typeface="DM Sans"/>
              <a:cs typeface="DM Sans"/>
              <a:sym typeface="DM Sans"/>
            </a:endParaRPr>
          </a:p>
          <a:p>
            <a:pPr indent="0" lvl="0" marL="0" rtl="0" algn="l">
              <a:spcBef>
                <a:spcPts val="1000"/>
              </a:spcBef>
              <a:spcAft>
                <a:spcPts val="0"/>
              </a:spcAft>
              <a:buNone/>
            </a:pPr>
            <a:r>
              <a:rPr b="1" lang="es"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314325" lvl="0" marL="457200" rtl="0" algn="l">
              <a:spcBef>
                <a:spcPts val="100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Tu clase lee archivos con promesas. recuerda usar async/await en tus endpoints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es" sz="1350">
                <a:solidFill>
                  <a:schemeClr val="dk1"/>
                </a:solidFill>
                <a:latin typeface="DM Sans"/>
                <a:ea typeface="DM Sans"/>
                <a:cs typeface="DM Sans"/>
                <a:sym typeface="DM Sans"/>
              </a:rPr>
              <a:t>Utiliza un archivo que ya tenga productos, pues el desafío sólo es para gets. </a:t>
            </a:r>
            <a:endParaRPr sz="1350">
              <a:solidFill>
                <a:schemeClr val="dk1"/>
              </a:solidFill>
              <a:latin typeface="DM Sans"/>
              <a:ea typeface="DM Sans"/>
              <a:cs typeface="DM Sans"/>
              <a:sym typeface="DM Sans"/>
            </a:endParaRPr>
          </a:p>
        </p:txBody>
      </p:sp>
      <p:sp>
        <p:nvSpPr>
          <p:cNvPr id="739" name="Google Shape;739;p133"/>
          <p:cNvSpPr txBox="1"/>
          <p:nvPr/>
        </p:nvSpPr>
        <p:spPr>
          <a:xfrm>
            <a:off x="4381875" y="1841075"/>
            <a:ext cx="4097100" cy="2388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Clr>
                <a:schemeClr val="dk1"/>
              </a:buClr>
              <a:buSzPts val="1100"/>
              <a:buFont typeface="Arial"/>
              <a:buNone/>
            </a:pPr>
            <a:r>
              <a:rPr b="1" lang="es" sz="1350">
                <a:solidFill>
                  <a:schemeClr val="dk1"/>
                </a:solidFill>
                <a:latin typeface="DM Sans"/>
                <a:ea typeface="DM Sans"/>
                <a:cs typeface="DM Sans"/>
                <a:sym typeface="DM Sans"/>
              </a:rPr>
              <a:t>Formato del entregable</a:t>
            </a:r>
            <a:endParaRPr b="1"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Link al repositorio de Github con el proyecto completo, el cual debe incluir:</a:t>
            </a:r>
            <a:endParaRPr sz="1350">
              <a:solidFill>
                <a:srgbClr val="999999"/>
              </a:solidFill>
              <a:latin typeface="DM Sans"/>
              <a:ea typeface="DM Sans"/>
              <a:cs typeface="DM Sans"/>
              <a:sym typeface="DM Sans"/>
            </a:endParaRPr>
          </a:p>
          <a:p>
            <a:pPr indent="-314325" lvl="1" marL="914400" rtl="0" algn="l">
              <a:spcBef>
                <a:spcPts val="80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carpeta src con app.js dentro y tu ProductManager dentro.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package.json con la info del proyecto.</a:t>
            </a:r>
            <a:endParaRPr sz="1350">
              <a:solidFill>
                <a:srgbClr val="999999"/>
              </a:solidFill>
              <a:latin typeface="DM Sans"/>
              <a:ea typeface="DM Sans"/>
              <a:cs typeface="DM Sans"/>
              <a:sym typeface="DM Sans"/>
            </a:endParaRPr>
          </a:p>
          <a:p>
            <a:pPr indent="-314325" lvl="1" marL="914400" rtl="0" algn="l">
              <a:spcBef>
                <a:spcPts val="0"/>
              </a:spcBef>
              <a:spcAft>
                <a:spcPts val="0"/>
              </a:spcAft>
              <a:buClr>
                <a:srgbClr val="999999"/>
              </a:buClr>
              <a:buSzPts val="1350"/>
              <a:buFont typeface="DM Sans"/>
              <a:buChar char="-"/>
            </a:pPr>
            <a:r>
              <a:rPr lang="es" sz="1350">
                <a:solidFill>
                  <a:srgbClr val="999999"/>
                </a:solidFill>
                <a:latin typeface="DM Sans"/>
                <a:ea typeface="DM Sans"/>
                <a:cs typeface="DM Sans"/>
                <a:sym typeface="DM Sans"/>
              </a:rPr>
              <a:t>NO INCLUIR LOS node_modules generados.</a:t>
            </a:r>
            <a:endParaRPr sz="1350">
              <a:solidFill>
                <a:srgbClr val="999999"/>
              </a:solidFill>
              <a:latin typeface="DM Sans"/>
              <a:ea typeface="DM Sans"/>
              <a:cs typeface="DM Sans"/>
              <a:sym typeface="DM Sans"/>
            </a:endParaRPr>
          </a:p>
          <a:p>
            <a:pPr indent="0" lvl="0" marL="0" rtl="0" algn="l">
              <a:spcBef>
                <a:spcPts val="800"/>
              </a:spcBef>
              <a:spcAft>
                <a:spcPts val="800"/>
              </a:spcAft>
              <a:buNone/>
            </a:pPr>
            <a:r>
              <a:rPr lang="es" sz="1350">
                <a:solidFill>
                  <a:srgbClr val="999999"/>
                </a:solidFill>
                <a:latin typeface="DM Sans"/>
                <a:ea typeface="DM Sans"/>
                <a:cs typeface="DM Sans"/>
                <a:sym typeface="DM Sans"/>
              </a:rPr>
              <a:t>   </a:t>
            </a:r>
            <a:r>
              <a:rPr lang="es" sz="1350" u="sng">
                <a:solidFill>
                  <a:schemeClr val="hlink"/>
                </a:solidFill>
                <a:latin typeface="DM Sans"/>
                <a:ea typeface="DM Sans"/>
                <a:cs typeface="DM Sans"/>
                <a:sym typeface="DM Sans"/>
                <a:hlinkClick r:id="rId5"/>
              </a:rPr>
              <a:t>Testing de este entregable</a:t>
            </a:r>
            <a:endParaRPr sz="1350">
              <a:solidFill>
                <a:srgbClr val="999999"/>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3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3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3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755" name="Google Shape;755;p136"/>
          <p:cNvSpPr txBox="1"/>
          <p:nvPr/>
        </p:nvSpPr>
        <p:spPr>
          <a:xfrm>
            <a:off x="2109143" y="2502363"/>
            <a:ext cx="49257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Repaso sobre Node js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Manejo de módulos nativos de Nodejs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package.json y NPM </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Instalaciones globales y locales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Versionado</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3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138"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85"/>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5</a:t>
            </a:r>
            <a:endParaRPr b="0" i="0" sz="1400" u="none" cap="none" strike="noStrike">
              <a:solidFill>
                <a:srgbClr val="000000"/>
              </a:solidFill>
              <a:latin typeface="DM Sans"/>
              <a:ea typeface="DM Sans"/>
              <a:cs typeface="DM Sans"/>
              <a:sym typeface="DM Sans"/>
            </a:endParaRPr>
          </a:p>
        </p:txBody>
      </p:sp>
      <p:sp>
        <p:nvSpPr>
          <p:cNvPr id="327" name="Google Shape;327;p85"/>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328" name="Google Shape;328;p85"/>
          <p:cNvSpPr txBox="1"/>
          <p:nvPr/>
        </p:nvSpPr>
        <p:spPr>
          <a:xfrm>
            <a:off x="465275" y="1561175"/>
            <a:ext cx="3834600" cy="3260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Nodejs</a:t>
            </a:r>
            <a:r>
              <a:rPr b="1"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Entorno de ejecución de javascript. Es el corazón de nuestros programas.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Módulo</a:t>
            </a:r>
            <a:r>
              <a:rPr b="1" i="0" lang="es" sz="1350" u="none" cap="none" strike="noStrike">
                <a:solidFill>
                  <a:schemeClr val="dk1"/>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Conjunto de funciones y objetos que permiten resolver un problema específico.</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Módulo nativo</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Módulos que vienen incluidos al instalar node js, no requieren instalación, sólo importación.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package.json</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Archivo de especificación del proyecto, sirve para contener las dependencias a utilizar en el proyecto. </a:t>
            </a:r>
            <a:endParaRPr sz="1350">
              <a:solidFill>
                <a:schemeClr val="dk1"/>
              </a:solidFill>
              <a:latin typeface="DM Sans"/>
              <a:ea typeface="DM Sans"/>
              <a:cs typeface="DM Sans"/>
              <a:sym typeface="DM Sans"/>
            </a:endParaRPr>
          </a:p>
        </p:txBody>
      </p:sp>
      <p:sp>
        <p:nvSpPr>
          <p:cNvPr id="329" name="Google Shape;329;p85"/>
          <p:cNvSpPr txBox="1"/>
          <p:nvPr/>
        </p:nvSpPr>
        <p:spPr>
          <a:xfrm>
            <a:off x="4488150" y="1561175"/>
            <a:ext cx="38346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Dependencias</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Todos los módulos externos a nuestro proyecto que necesitamos instalar para poder correr el proyecto.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Dependencia local</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Dependencias que sólo viven dentro de nuestro proyecto.</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Dependencia global</a:t>
            </a:r>
            <a:r>
              <a:rPr b="1" i="0" lang="es" sz="1350" u="none" cap="none" strike="noStrike">
                <a:solidFill>
                  <a:schemeClr val="dk1"/>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Dependencias que se instalan a nivel computador y pueden ser utilizadas en cualquier proyecto. </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Versión</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Cada una de las etapas y cambios que representa nuestro proyecto, pueden ser mayores, menores o parches.</a:t>
            </a:r>
            <a:endParaRPr sz="135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86"/>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86"/>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336" name="Google Shape;336;p86"/>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Protocolo HTTP</a:t>
            </a:r>
            <a:endParaRPr b="0" i="0" sz="1200" u="none" cap="none" strike="noStrike">
              <a:solidFill>
                <a:srgbClr val="FFFFFF"/>
              </a:solidFill>
              <a:latin typeface="DM Sans"/>
              <a:ea typeface="DM Sans"/>
              <a:cs typeface="DM Sans"/>
              <a:sym typeface="DM Sans"/>
            </a:endParaRPr>
          </a:p>
        </p:txBody>
      </p:sp>
      <p:sp>
        <p:nvSpPr>
          <p:cNvPr id="337" name="Google Shape;337;p86"/>
          <p:cNvSpPr/>
          <p:nvPr/>
        </p:nvSpPr>
        <p:spPr>
          <a:xfrm>
            <a:off x="2583156" y="265342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Express Js</a:t>
            </a:r>
            <a:endParaRPr b="0" i="0" sz="1200" u="none" cap="none" strike="noStrike">
              <a:solidFill>
                <a:schemeClr val="lt1"/>
              </a:solidFill>
              <a:latin typeface="DM Sans"/>
              <a:ea typeface="DM Sans"/>
              <a:cs typeface="DM Sans"/>
              <a:sym typeface="DM Sans"/>
            </a:endParaRPr>
          </a:p>
        </p:txBody>
      </p:sp>
      <p:cxnSp>
        <p:nvCxnSpPr>
          <p:cNvPr id="338" name="Google Shape;338;p86"/>
          <p:cNvCxnSpPr>
            <a:stCxn id="339" idx="1"/>
            <a:endCxn id="337" idx="3"/>
          </p:cNvCxnSpPr>
          <p:nvPr/>
        </p:nvCxnSpPr>
        <p:spPr>
          <a:xfrm flipH="1">
            <a:off x="4179981" y="2239114"/>
            <a:ext cx="595500" cy="704400"/>
          </a:xfrm>
          <a:prstGeom prst="bentConnector3">
            <a:avLst>
              <a:gd fmla="val 49994" name="adj1"/>
            </a:avLst>
          </a:prstGeom>
          <a:noFill/>
          <a:ln cap="flat" cmpd="sng" w="9525">
            <a:solidFill>
              <a:srgbClr val="CCCCCC"/>
            </a:solidFill>
            <a:prstDash val="solid"/>
            <a:round/>
            <a:headEnd len="sm" w="sm" type="none"/>
            <a:tailEnd len="med" w="med" type="oval"/>
          </a:ln>
        </p:spPr>
      </p:cxnSp>
      <p:cxnSp>
        <p:nvCxnSpPr>
          <p:cNvPr id="340" name="Google Shape;340;p86"/>
          <p:cNvCxnSpPr>
            <a:stCxn id="341" idx="3"/>
            <a:endCxn id="342" idx="1"/>
          </p:cNvCxnSpPr>
          <p:nvPr/>
        </p:nvCxnSpPr>
        <p:spPr>
          <a:xfrm flipH="1" rot="10800000">
            <a:off x="6372381" y="3305339"/>
            <a:ext cx="255900" cy="342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343" name="Google Shape;343;p86"/>
          <p:cNvCxnSpPr>
            <a:stCxn id="336" idx="2"/>
            <a:endCxn id="344" idx="0"/>
          </p:cNvCxnSpPr>
          <p:nvPr/>
        </p:nvCxnSpPr>
        <p:spPr>
          <a:xfrm>
            <a:off x="1288125" y="2033884"/>
            <a:ext cx="0" cy="619500"/>
          </a:xfrm>
          <a:prstGeom prst="straightConnector1">
            <a:avLst/>
          </a:prstGeom>
          <a:noFill/>
          <a:ln cap="flat" cmpd="sng" w="9525">
            <a:solidFill>
              <a:srgbClr val="CCCCCC"/>
            </a:solidFill>
            <a:prstDash val="solid"/>
            <a:round/>
            <a:headEnd len="med" w="med" type="oval"/>
            <a:tailEnd len="med" w="med" type="oval"/>
          </a:ln>
        </p:spPr>
      </p:cxnSp>
      <p:pic>
        <p:nvPicPr>
          <p:cNvPr id="345" name="Google Shape;345;p86"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344" name="Google Shape;344;p86"/>
          <p:cNvSpPr/>
          <p:nvPr/>
        </p:nvSpPr>
        <p:spPr>
          <a:xfrm>
            <a:off x="588525" y="2653434"/>
            <a:ext cx="13992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Servidores</a:t>
            </a:r>
            <a:endParaRPr sz="1200">
              <a:solidFill>
                <a:srgbClr val="222222"/>
              </a:solidFill>
              <a:latin typeface="DM Sans"/>
              <a:ea typeface="DM Sans"/>
              <a:cs typeface="DM Sans"/>
              <a:sym typeface="DM Sans"/>
            </a:endParaRPr>
          </a:p>
        </p:txBody>
      </p:sp>
      <p:sp>
        <p:nvSpPr>
          <p:cNvPr id="339" name="Google Shape;339;p86"/>
          <p:cNvSpPr/>
          <p:nvPr/>
        </p:nvSpPr>
        <p:spPr>
          <a:xfrm>
            <a:off x="4775481" y="194901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npm init -y</a:t>
            </a:r>
            <a:endParaRPr b="0" i="0" sz="1200" u="none" cap="none" strike="noStrike">
              <a:solidFill>
                <a:srgbClr val="222222"/>
              </a:solidFill>
              <a:latin typeface="DM Sans"/>
              <a:ea typeface="DM Sans"/>
              <a:cs typeface="DM Sans"/>
              <a:sym typeface="DM Sans"/>
            </a:endParaRPr>
          </a:p>
        </p:txBody>
      </p:sp>
      <p:sp>
        <p:nvSpPr>
          <p:cNvPr id="346" name="Google Shape;346;p86"/>
          <p:cNvSpPr/>
          <p:nvPr/>
        </p:nvSpPr>
        <p:spPr>
          <a:xfrm>
            <a:off x="4789181" y="26209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npm install express</a:t>
            </a:r>
            <a:endParaRPr b="0" i="0" sz="1200" u="none" cap="none" strike="noStrike">
              <a:solidFill>
                <a:srgbClr val="222222"/>
              </a:solidFill>
              <a:latin typeface="DM Sans"/>
              <a:ea typeface="DM Sans"/>
              <a:cs typeface="DM Sans"/>
              <a:sym typeface="DM Sans"/>
            </a:endParaRPr>
          </a:p>
        </p:txBody>
      </p:sp>
      <p:sp>
        <p:nvSpPr>
          <p:cNvPr id="341" name="Google Shape;341;p86"/>
          <p:cNvSpPr/>
          <p:nvPr/>
        </p:nvSpPr>
        <p:spPr>
          <a:xfrm>
            <a:off x="4775481" y="3357839"/>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chemeClr val="lt1"/>
                </a:solidFill>
                <a:latin typeface="DM Sans"/>
                <a:ea typeface="DM Sans"/>
                <a:cs typeface="DM Sans"/>
                <a:sym typeface="DM Sans"/>
              </a:rPr>
              <a:t>Objeto request</a:t>
            </a:r>
            <a:endParaRPr sz="1200">
              <a:solidFill>
                <a:schemeClr val="lt1"/>
              </a:solidFill>
              <a:latin typeface="DM Sans"/>
              <a:ea typeface="DM Sans"/>
              <a:cs typeface="DM Sans"/>
              <a:sym typeface="DM Sans"/>
            </a:endParaRPr>
          </a:p>
        </p:txBody>
      </p:sp>
      <p:sp>
        <p:nvSpPr>
          <p:cNvPr id="342" name="Google Shape;342;p86"/>
          <p:cNvSpPr/>
          <p:nvPr/>
        </p:nvSpPr>
        <p:spPr>
          <a:xfrm>
            <a:off x="6628281" y="301537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req.params</a:t>
            </a:r>
            <a:endParaRPr b="0" i="0" sz="1200" u="none" cap="none" strike="noStrike">
              <a:solidFill>
                <a:srgbClr val="222222"/>
              </a:solidFill>
              <a:latin typeface="DM Sans"/>
              <a:ea typeface="DM Sans"/>
              <a:cs typeface="DM Sans"/>
              <a:sym typeface="DM Sans"/>
            </a:endParaRPr>
          </a:p>
        </p:txBody>
      </p:sp>
      <p:sp>
        <p:nvSpPr>
          <p:cNvPr id="347" name="Google Shape;347;p86"/>
          <p:cNvSpPr/>
          <p:nvPr/>
        </p:nvSpPr>
        <p:spPr>
          <a:xfrm>
            <a:off x="6628281" y="3700302"/>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req.query</a:t>
            </a:r>
            <a:endParaRPr b="0" i="0" sz="1200" u="none" cap="none" strike="noStrike">
              <a:solidFill>
                <a:srgbClr val="222222"/>
              </a:solidFill>
              <a:latin typeface="DM Sans"/>
              <a:ea typeface="DM Sans"/>
              <a:cs typeface="DM Sans"/>
              <a:sym typeface="DM Sans"/>
            </a:endParaRPr>
          </a:p>
        </p:txBody>
      </p:sp>
      <p:cxnSp>
        <p:nvCxnSpPr>
          <p:cNvPr id="348" name="Google Shape;348;p86"/>
          <p:cNvCxnSpPr>
            <a:stCxn id="346" idx="1"/>
            <a:endCxn id="337" idx="3"/>
          </p:cNvCxnSpPr>
          <p:nvPr/>
        </p:nvCxnSpPr>
        <p:spPr>
          <a:xfrm flipH="1">
            <a:off x="4180181" y="2911064"/>
            <a:ext cx="609000" cy="32400"/>
          </a:xfrm>
          <a:prstGeom prst="bentConnector3">
            <a:avLst>
              <a:gd fmla="val 50010" name="adj1"/>
            </a:avLst>
          </a:prstGeom>
          <a:noFill/>
          <a:ln cap="flat" cmpd="sng" w="9525">
            <a:solidFill>
              <a:srgbClr val="CCCCCC"/>
            </a:solidFill>
            <a:prstDash val="solid"/>
            <a:round/>
            <a:headEnd len="sm" w="sm" type="none"/>
            <a:tailEnd len="med" w="med" type="oval"/>
          </a:ln>
        </p:spPr>
      </p:cxnSp>
      <p:cxnSp>
        <p:nvCxnSpPr>
          <p:cNvPr id="349" name="Google Shape;349;p86"/>
          <p:cNvCxnSpPr>
            <a:stCxn id="341" idx="1"/>
            <a:endCxn id="337" idx="3"/>
          </p:cNvCxnSpPr>
          <p:nvPr/>
        </p:nvCxnSpPr>
        <p:spPr>
          <a:xfrm rot="10800000">
            <a:off x="4179981" y="2943539"/>
            <a:ext cx="595500" cy="704400"/>
          </a:xfrm>
          <a:prstGeom prst="bentConnector3">
            <a:avLst>
              <a:gd fmla="val 49994" name="adj1"/>
            </a:avLst>
          </a:prstGeom>
          <a:noFill/>
          <a:ln cap="flat" cmpd="sng" w="9525">
            <a:solidFill>
              <a:srgbClr val="CCCCCC"/>
            </a:solidFill>
            <a:prstDash val="solid"/>
            <a:round/>
            <a:headEnd len="sm" w="sm" type="none"/>
            <a:tailEnd len="med" w="med" type="oval"/>
          </a:ln>
        </p:spPr>
      </p:cxnSp>
      <p:cxnSp>
        <p:nvCxnSpPr>
          <p:cNvPr id="350" name="Google Shape;350;p86"/>
          <p:cNvCxnSpPr>
            <a:stCxn id="341" idx="3"/>
            <a:endCxn id="347" idx="1"/>
          </p:cNvCxnSpPr>
          <p:nvPr/>
        </p:nvCxnSpPr>
        <p:spPr>
          <a:xfrm>
            <a:off x="6372381" y="3647939"/>
            <a:ext cx="255900" cy="342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351" name="Google Shape;351;p86"/>
          <p:cNvCxnSpPr>
            <a:stCxn id="337" idx="1"/>
            <a:endCxn id="344" idx="3"/>
          </p:cNvCxnSpPr>
          <p:nvPr/>
        </p:nvCxnSpPr>
        <p:spPr>
          <a:xfrm rot="10800000">
            <a:off x="1987656" y="2943525"/>
            <a:ext cx="5955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87"/>
          <p:cNvSpPr txBox="1"/>
          <p:nvPr/>
        </p:nvSpPr>
        <p:spPr>
          <a:xfrm>
            <a:off x="812253" y="1925250"/>
            <a:ext cx="75195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Entendiendo el protocolo </a:t>
            </a:r>
            <a:r>
              <a:rPr b="1" lang="es" sz="4000">
                <a:solidFill>
                  <a:schemeClr val="accent6"/>
                </a:solidFill>
                <a:latin typeface="DM Sans"/>
                <a:ea typeface="DM Sans"/>
                <a:cs typeface="DM Sans"/>
                <a:sym typeface="DM Sans"/>
              </a:rPr>
              <a:t>HTTP</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8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HTTP</a:t>
            </a:r>
            <a:endParaRPr b="1" i="0" sz="4000" u="none" cap="none" strike="noStrike">
              <a:solidFill>
                <a:schemeClr val="dk1"/>
              </a:solidFill>
              <a:latin typeface="DM Sans"/>
              <a:ea typeface="DM Sans"/>
              <a:cs typeface="DM Sans"/>
              <a:sym typeface="DM Sans"/>
            </a:endParaRPr>
          </a:p>
        </p:txBody>
      </p:sp>
      <p:sp>
        <p:nvSpPr>
          <p:cNvPr id="362" name="Google Shape;362;p88"/>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HTTP  (Hyper Text Transfer Protocol) refiere a un </a:t>
            </a:r>
            <a:r>
              <a:rPr b="1" lang="es" sz="1350">
                <a:latin typeface="DM Sans"/>
                <a:ea typeface="DM Sans"/>
                <a:cs typeface="DM Sans"/>
                <a:sym typeface="DM Sans"/>
              </a:rPr>
              <a:t>protocolo</a:t>
            </a:r>
            <a:r>
              <a:rPr lang="es" sz="1350">
                <a:latin typeface="DM Sans"/>
                <a:ea typeface="DM Sans"/>
                <a:cs typeface="DM Sans"/>
                <a:sym typeface="DM Sans"/>
              </a:rPr>
              <a:t>, el cual es un conjunto de reglas que permite la comunicación entre dos o más sistemas. Gracias a este protocolo, las computadoras saben comunicarse entre sí y permiten comunicarse con servidores para obtención de datos. (lo podemos ver en todas las páginas que visitamos)</a:t>
            </a:r>
            <a:endParaRPr i="0" sz="1350" u="none" cap="none" strike="noStrike">
              <a:solidFill>
                <a:srgbClr val="000000"/>
              </a:solidFill>
              <a:latin typeface="DM Sans"/>
              <a:ea typeface="DM Sans"/>
              <a:cs typeface="DM Sans"/>
              <a:sym typeface="DM Sans"/>
            </a:endParaRPr>
          </a:p>
        </p:txBody>
      </p:sp>
      <p:sp>
        <p:nvSpPr>
          <p:cNvPr id="363" name="Google Shape;363;p88"/>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364" name="Google Shape;364;p88"/>
          <p:cNvPicPr preferRelativeResize="0"/>
          <p:nvPr/>
        </p:nvPicPr>
        <p:blipFill>
          <a:blip r:embed="rId3">
            <a:alphaModFix/>
          </a:blip>
          <a:stretch>
            <a:fillRect/>
          </a:stretch>
        </p:blipFill>
        <p:spPr>
          <a:xfrm>
            <a:off x="5187825" y="2016075"/>
            <a:ext cx="3497900" cy="1757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